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8" r:id="rId1"/>
  </p:sldMasterIdLst>
  <p:notesMasterIdLst>
    <p:notesMasterId r:id="rId25"/>
  </p:notesMasterIdLst>
  <p:sldIdLst>
    <p:sldId id="256" r:id="rId2"/>
    <p:sldId id="257" r:id="rId3"/>
    <p:sldId id="303" r:id="rId4"/>
    <p:sldId id="304" r:id="rId5"/>
    <p:sldId id="305" r:id="rId6"/>
    <p:sldId id="306" r:id="rId7"/>
    <p:sldId id="307" r:id="rId8"/>
    <p:sldId id="309" r:id="rId9"/>
    <p:sldId id="310" r:id="rId10"/>
    <p:sldId id="320" r:id="rId11"/>
    <p:sldId id="271" r:id="rId12"/>
    <p:sldId id="294" r:id="rId13"/>
    <p:sldId id="295" r:id="rId14"/>
    <p:sldId id="261" r:id="rId15"/>
    <p:sldId id="312" r:id="rId16"/>
    <p:sldId id="313" r:id="rId17"/>
    <p:sldId id="314" r:id="rId18"/>
    <p:sldId id="315" r:id="rId19"/>
    <p:sldId id="316" r:id="rId20"/>
    <p:sldId id="317" r:id="rId21"/>
    <p:sldId id="262" r:id="rId22"/>
    <p:sldId id="311" r:id="rId23"/>
    <p:sldId id="266" r:id="rId24"/>
  </p:sldIdLst>
  <p:sldSz cx="9144000" cy="6858000" type="screen4x3"/>
  <p:notesSz cx="6858000" cy="9144000"/>
  <p:embeddedFontLst>
    <p:embeddedFont>
      <p:font typeface="Arial Black" panose="020B0A04020102020204" pitchFamily="34" charset="0"/>
      <p:bold r:id="rId26"/>
    </p:embeddedFont>
    <p:embeddedFont>
      <p:font typeface="Calibri" panose="020F0502020204030204" pitchFamily="34" charset="0"/>
      <p:regular r:id="rId27"/>
      <p:bold r:id="rId28"/>
      <p:italic r:id="rId29"/>
      <p:boldItalic r:id="rId30"/>
    </p:embeddedFont>
    <p:embeddedFont>
      <p:font typeface="Tahoma" panose="020B0604030504040204" pitchFamily="34" charset="0"/>
      <p:regular r:id="rId31"/>
      <p:bold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8080"/>
    <a:srgbClr val="3636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5852" autoAdjust="0"/>
  </p:normalViewPr>
  <p:slideViewPr>
    <p:cSldViewPr snapToGrid="0">
      <p:cViewPr varScale="1">
        <p:scale>
          <a:sx n="99" d="100"/>
          <a:sy n="99" d="100"/>
        </p:scale>
        <p:origin x="1022" y="77"/>
      </p:cViewPr>
      <p:guideLst/>
    </p:cSldViewPr>
  </p:slideViewPr>
  <p:outlineViewPr>
    <p:cViewPr>
      <p:scale>
        <a:sx n="33" d="100"/>
        <a:sy n="33" d="100"/>
      </p:scale>
      <p:origin x="0" y="-154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51855231"/>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Shape 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1" name="Shape 8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Howard Astronomical League, June 21, 2018</a:t>
            </a:r>
            <a:endParaRPr sz="1200" b="0" i="0" u="none" strike="noStrike" cap="none" dirty="0">
              <a:solidFill>
                <a:schemeClr val="dk1"/>
              </a:solidFill>
              <a:latin typeface="Calibri"/>
              <a:ea typeface="Calibri"/>
              <a:cs typeface="Calibri"/>
              <a:sym typeface="Calibri"/>
            </a:endParaRPr>
          </a:p>
        </p:txBody>
      </p:sp>
      <p:sp>
        <p:nvSpPr>
          <p:cNvPr id="82" name="Shape 8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80870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Shape 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2" name="Shape 9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93" name="Shape 9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99959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808702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Shape 12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3" name="Shape 12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cap="none" dirty="0">
                <a:solidFill>
                  <a:schemeClr val="dk1"/>
                </a:solidFill>
                <a:effectLst/>
                <a:latin typeface="Calibri"/>
                <a:ea typeface="Calibri"/>
                <a:cs typeface="Calibri"/>
                <a:sym typeface="Calibri"/>
              </a:rPr>
              <a:t>It is my distinct pleasure to introduce Dr. Bindu Rani. She has been a Postdoctoral Fellow at NASA/Goddard Space Flight Center since July 2016, and will continue to hold that post until June 2019. She was also a Postdoctoral Fellow at the Max-Planck-</a:t>
            </a:r>
            <a:r>
              <a:rPr lang="en-US" sz="1200" b="0" i="0" u="none" strike="noStrike" kern="1200" cap="none" dirty="0" err="1">
                <a:solidFill>
                  <a:schemeClr val="dk1"/>
                </a:solidFill>
                <a:effectLst/>
                <a:latin typeface="Calibri"/>
                <a:ea typeface="Calibri"/>
                <a:cs typeface="Calibri"/>
                <a:sym typeface="Calibri"/>
              </a:rPr>
              <a:t>Institut</a:t>
            </a:r>
            <a:r>
              <a:rPr lang="en-US" sz="1200" b="0" i="0" u="none" strike="noStrike" kern="1200" cap="none" dirty="0">
                <a:solidFill>
                  <a:schemeClr val="dk1"/>
                </a:solidFill>
                <a:effectLst/>
                <a:latin typeface="Calibri"/>
                <a:ea typeface="Calibri"/>
                <a:cs typeface="Calibri"/>
                <a:sym typeface="Calibri"/>
              </a:rPr>
              <a:t> </a:t>
            </a:r>
            <a:r>
              <a:rPr lang="en-US" sz="1200" b="0" i="0" u="none" strike="noStrike" kern="1200" cap="none" dirty="0" err="1">
                <a:solidFill>
                  <a:schemeClr val="dk1"/>
                </a:solidFill>
                <a:effectLst/>
                <a:latin typeface="Calibri"/>
                <a:ea typeface="Calibri"/>
                <a:cs typeface="Calibri"/>
                <a:sym typeface="Calibri"/>
              </a:rPr>
              <a:t>für</a:t>
            </a:r>
            <a:r>
              <a:rPr lang="en-US" sz="1200" b="0" i="0" u="none" strike="noStrike" kern="1200" cap="none" dirty="0">
                <a:solidFill>
                  <a:schemeClr val="dk1"/>
                </a:solidFill>
                <a:effectLst/>
                <a:latin typeface="Calibri"/>
                <a:ea typeface="Calibri"/>
                <a:cs typeface="Calibri"/>
                <a:sym typeface="Calibri"/>
              </a:rPr>
              <a:t> </a:t>
            </a:r>
            <a:r>
              <a:rPr lang="en-US" sz="1200" b="0" i="0" u="none" strike="noStrike" kern="1200" cap="none" dirty="0" err="1">
                <a:solidFill>
                  <a:schemeClr val="dk1"/>
                </a:solidFill>
                <a:effectLst/>
                <a:latin typeface="Calibri"/>
                <a:ea typeface="Calibri"/>
                <a:cs typeface="Calibri"/>
                <a:sym typeface="Calibri"/>
              </a:rPr>
              <a:t>Radioastronomie</a:t>
            </a:r>
            <a:r>
              <a:rPr lang="en-US" sz="1200" b="0" i="0" u="none" strike="noStrike" kern="1200" cap="none" dirty="0">
                <a:solidFill>
                  <a:schemeClr val="dk1"/>
                </a:solidFill>
                <a:effectLst/>
                <a:latin typeface="Calibri"/>
                <a:ea typeface="Calibri"/>
                <a:cs typeface="Calibri"/>
                <a:sym typeface="Calibri"/>
              </a:rPr>
              <a:t> Bonn, Germany from February 2014 to June 2016. She has held visiting scientist and researcher positions at the Korean Very Long Baseline Interferometry Network of the Korea Astronomy and Space Science Institute, and The </a:t>
            </a:r>
            <a:r>
              <a:rPr lang="en-US" sz="1200" b="0" i="0" u="none" strike="noStrike" kern="1200" cap="none" dirty="0" err="1">
                <a:solidFill>
                  <a:schemeClr val="dk1"/>
                </a:solidFill>
                <a:effectLst/>
                <a:latin typeface="Calibri"/>
                <a:ea typeface="Calibri"/>
                <a:cs typeface="Calibri"/>
                <a:sym typeface="Calibri"/>
              </a:rPr>
              <a:t>Gra</a:t>
            </a:r>
            <a:r>
              <a:rPr lang="en-US" sz="1200" b="0" i="0" u="none" strike="noStrike" kern="1200" cap="none" dirty="0">
                <a:solidFill>
                  <a:schemeClr val="dk1"/>
                </a:solidFill>
                <a:effectLst/>
                <a:latin typeface="Calibri"/>
                <a:ea typeface="Calibri"/>
                <a:cs typeface="Calibri"/>
                <a:sym typeface="Calibri"/>
              </a:rPr>
              <a:t>-dig-nan Bordeaux Nuclear Research Center in France. Dr. Rani has experience in Gamma-ray, X-ray, optical, and radio astronomy. Her optical observational experience includes use of the 1.04 meter telescope at AIRES, Na-in-</a:t>
            </a:r>
            <a:r>
              <a:rPr lang="en-US" sz="1200" b="0" i="0" u="none" strike="noStrike" kern="1200" cap="none" dirty="0" err="1">
                <a:solidFill>
                  <a:schemeClr val="dk1"/>
                </a:solidFill>
                <a:effectLst/>
                <a:latin typeface="Calibri"/>
                <a:ea typeface="Calibri"/>
                <a:cs typeface="Calibri"/>
                <a:sym typeface="Calibri"/>
              </a:rPr>
              <a:t>i</a:t>
            </a:r>
            <a:r>
              <a:rPr lang="en-US" sz="1200" b="0" i="0" u="none" strike="noStrike" kern="1200" cap="none" dirty="0">
                <a:solidFill>
                  <a:schemeClr val="dk1"/>
                </a:solidFill>
                <a:effectLst/>
                <a:latin typeface="Calibri"/>
                <a:ea typeface="Calibri"/>
                <a:cs typeface="Calibri"/>
                <a:sym typeface="Calibri"/>
              </a:rPr>
              <a:t>-</a:t>
            </a:r>
            <a:r>
              <a:rPr lang="en-US" sz="1200" b="0" i="0" u="none" strike="noStrike" kern="1200" cap="none" dirty="0" err="1">
                <a:solidFill>
                  <a:schemeClr val="dk1"/>
                </a:solidFill>
                <a:effectLst/>
                <a:latin typeface="Calibri"/>
                <a:ea typeface="Calibri"/>
                <a:cs typeface="Calibri"/>
                <a:sym typeface="Calibri"/>
              </a:rPr>
              <a:t>tal</a:t>
            </a:r>
            <a:r>
              <a:rPr lang="en-US" sz="1200" b="0" i="0" u="none" strike="noStrike" kern="1200" cap="none" dirty="0">
                <a:solidFill>
                  <a:schemeClr val="dk1"/>
                </a:solidFill>
                <a:effectLst/>
                <a:latin typeface="Calibri"/>
                <a:ea typeface="Calibri"/>
                <a:cs typeface="Calibri"/>
                <a:sym typeface="Calibri"/>
              </a:rPr>
              <a:t>, India, and the 1.20 meter telescope at Mount Abu, India. </a:t>
            </a:r>
          </a:p>
          <a:p>
            <a:r>
              <a:rPr lang="en-US" sz="1200" b="0" i="0" u="none" strike="noStrike" kern="1200" cap="none" dirty="0">
                <a:solidFill>
                  <a:schemeClr val="dk1"/>
                </a:solidFill>
                <a:effectLst/>
                <a:latin typeface="Calibri"/>
                <a:ea typeface="Calibri"/>
                <a:cs typeface="Calibri"/>
                <a:sym typeface="Calibri"/>
              </a:rPr>
              <a:t>Among her many achievements, Dr. Rani was awarded the Otto Hahn Medal for outstanding scientific achievements by the Max Planck Society in 2015. She holds Bachelor and Master of Science degrees from University of Delhi and Da-</a:t>
            </a:r>
            <a:r>
              <a:rPr lang="en-US" sz="1200" b="0" i="0" u="none" strike="noStrike" kern="1200" cap="none" dirty="0" err="1">
                <a:solidFill>
                  <a:schemeClr val="dk1"/>
                </a:solidFill>
                <a:effectLst/>
                <a:latin typeface="Calibri"/>
                <a:ea typeface="Calibri"/>
                <a:cs typeface="Calibri"/>
                <a:sym typeface="Calibri"/>
              </a:rPr>
              <a:t>yan</a:t>
            </a:r>
            <a:r>
              <a:rPr lang="en-US" sz="1200" b="0" i="0" u="none" strike="noStrike" kern="1200" cap="none" dirty="0">
                <a:solidFill>
                  <a:schemeClr val="dk1"/>
                </a:solidFill>
                <a:effectLst/>
                <a:latin typeface="Calibri"/>
                <a:ea typeface="Calibri"/>
                <a:cs typeface="Calibri"/>
                <a:sym typeface="Calibri"/>
              </a:rPr>
              <a:t>-and University, respectively, in India. Last, and certainly not least, Dr. Rani completed her </a:t>
            </a:r>
            <a:r>
              <a:rPr lang="en-US" sz="1200" b="0" i="0" u="none" strike="noStrike" kern="1200" cap="none" dirty="0" err="1">
                <a:solidFill>
                  <a:schemeClr val="dk1"/>
                </a:solidFill>
                <a:effectLst/>
                <a:latin typeface="Calibri"/>
                <a:ea typeface="Calibri"/>
                <a:cs typeface="Calibri"/>
                <a:sym typeface="Calibri"/>
              </a:rPr>
              <a:t>Ph.D</a:t>
            </a:r>
            <a:r>
              <a:rPr lang="en-US" sz="1200" b="0" i="0" u="none" strike="noStrike" kern="1200" cap="none" dirty="0">
                <a:solidFill>
                  <a:schemeClr val="dk1"/>
                </a:solidFill>
                <a:effectLst/>
                <a:latin typeface="Calibri"/>
                <a:ea typeface="Calibri"/>
                <a:cs typeface="Calibri"/>
                <a:sym typeface="Calibri"/>
              </a:rPr>
              <a:t> at Max-Planck-</a:t>
            </a:r>
            <a:r>
              <a:rPr lang="en-US" sz="1200" b="0" i="0" u="none" strike="noStrike" kern="1200" cap="none" dirty="0" err="1">
                <a:solidFill>
                  <a:schemeClr val="dk1"/>
                </a:solidFill>
                <a:effectLst/>
                <a:latin typeface="Calibri"/>
                <a:ea typeface="Calibri"/>
                <a:cs typeface="Calibri"/>
                <a:sym typeface="Calibri"/>
              </a:rPr>
              <a:t>Institut</a:t>
            </a:r>
            <a:r>
              <a:rPr lang="en-US" sz="1200" b="0" i="0" u="none" strike="noStrike" kern="1200" cap="none" dirty="0">
                <a:solidFill>
                  <a:schemeClr val="dk1"/>
                </a:solidFill>
                <a:effectLst/>
                <a:latin typeface="Calibri"/>
                <a:ea typeface="Calibri"/>
                <a:cs typeface="Calibri"/>
                <a:sym typeface="Calibri"/>
              </a:rPr>
              <a:t> </a:t>
            </a:r>
            <a:r>
              <a:rPr lang="en-US" sz="1200" b="0" i="0" u="none" strike="noStrike" kern="1200" cap="none" dirty="0" err="1">
                <a:solidFill>
                  <a:schemeClr val="dk1"/>
                </a:solidFill>
                <a:effectLst/>
                <a:latin typeface="Calibri"/>
                <a:ea typeface="Calibri"/>
                <a:cs typeface="Calibri"/>
                <a:sym typeface="Calibri"/>
              </a:rPr>
              <a:t>für</a:t>
            </a:r>
            <a:r>
              <a:rPr lang="en-US" sz="1200" b="0" i="0" u="none" strike="noStrike" kern="1200" cap="none" dirty="0">
                <a:solidFill>
                  <a:schemeClr val="dk1"/>
                </a:solidFill>
                <a:effectLst/>
                <a:latin typeface="Calibri"/>
                <a:ea typeface="Calibri"/>
                <a:cs typeface="Calibri"/>
                <a:sym typeface="Calibri"/>
              </a:rPr>
              <a:t> </a:t>
            </a:r>
            <a:r>
              <a:rPr lang="en-US" sz="1200" b="0" i="0" u="none" strike="noStrike" kern="1200" cap="none" dirty="0" err="1">
                <a:solidFill>
                  <a:schemeClr val="dk1"/>
                </a:solidFill>
                <a:effectLst/>
                <a:latin typeface="Calibri"/>
                <a:ea typeface="Calibri"/>
                <a:cs typeface="Calibri"/>
                <a:sym typeface="Calibri"/>
              </a:rPr>
              <a:t>Radioastronomie</a:t>
            </a:r>
            <a:r>
              <a:rPr lang="en-US" sz="1200" b="0" i="0" u="none" strike="noStrike" kern="1200" cap="none" dirty="0">
                <a:solidFill>
                  <a:schemeClr val="dk1"/>
                </a:solidFill>
                <a:effectLst/>
                <a:latin typeface="Calibri"/>
                <a:ea typeface="Calibri"/>
                <a:cs typeface="Calibri"/>
                <a:sym typeface="Calibri"/>
              </a:rPr>
              <a:t> and University of Köln, both in Germany in 2013.</a:t>
            </a:r>
          </a:p>
        </p:txBody>
      </p:sp>
      <p:sp>
        <p:nvSpPr>
          <p:cNvPr id="124" name="Shape 12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622466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Shape 1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0" name="Shape 13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1" name="Shape 13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115935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7" name="Shape 15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58" name="Shape 15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934111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7" name="Shape 17"/>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spcBef>
                <a:spcPts val="640"/>
              </a:spcBef>
              <a:buClr>
                <a:schemeClr val="lt1"/>
              </a:buClr>
              <a:buFont typeface="Arial"/>
              <a:buNone/>
              <a:defRPr sz="3200" b="0" i="0" u="none" strike="noStrike" cap="none">
                <a:solidFill>
                  <a:schemeClr val="lt1"/>
                </a:solidFill>
                <a:latin typeface="Calibri"/>
                <a:ea typeface="Calibri"/>
                <a:cs typeface="Calibri"/>
                <a:sym typeface="Calibri"/>
              </a:defRPr>
            </a:lvl1pPr>
            <a:lvl2pPr marL="457200" marR="0" lvl="1" indent="0" algn="ctr" rtl="0">
              <a:spcBef>
                <a:spcPts val="560"/>
              </a:spcBef>
              <a:buClr>
                <a:schemeClr val="lt1"/>
              </a:buClr>
              <a:buFont typeface="Arial"/>
              <a:buNone/>
              <a:defRPr sz="2800" b="0" i="0" u="none" strike="noStrike" cap="none">
                <a:solidFill>
                  <a:schemeClr val="lt1"/>
                </a:solidFill>
                <a:latin typeface="Calibri"/>
                <a:ea typeface="Calibri"/>
                <a:cs typeface="Calibri"/>
                <a:sym typeface="Calibri"/>
              </a:defRPr>
            </a:lvl2pPr>
            <a:lvl3pPr marL="914400" marR="0" lvl="2" indent="0" algn="ctr" rtl="0">
              <a:spcBef>
                <a:spcPts val="480"/>
              </a:spcBef>
              <a:buClr>
                <a:schemeClr val="lt1"/>
              </a:buClr>
              <a:buFont typeface="Arial"/>
              <a:buNone/>
              <a:defRPr sz="2400" b="0" i="0" u="none" strike="noStrike" cap="none">
                <a:solidFill>
                  <a:schemeClr val="lt1"/>
                </a:solidFill>
                <a:latin typeface="Calibri"/>
                <a:ea typeface="Calibri"/>
                <a:cs typeface="Calibri"/>
                <a:sym typeface="Calibri"/>
              </a:defRPr>
            </a:lvl3pPr>
            <a:lvl4pPr marL="1371600" marR="0" lvl="3"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4pPr>
            <a:lvl5pPr marL="1828800" marR="0" lvl="4"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5pPr>
            <a:lvl6pPr marL="2286000" marR="0" lvl="5"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6pPr>
            <a:lvl7pPr marL="2743200" marR="0" lvl="6"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7pPr>
            <a:lvl8pPr marL="3200400" marR="0" lvl="7"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8pPr>
            <a:lvl9pPr marL="3657600" marR="0" lvl="8"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9pPr>
          </a:lstStyle>
          <a:p>
            <a:endParaRPr/>
          </a:p>
        </p:txBody>
      </p:sp>
      <p:sp>
        <p:nvSpPr>
          <p:cNvPr id="18" name="Shape 18"/>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19" name="Shape 1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20" name="Shape 20"/>
          <p:cNvSpPr txBox="1">
            <a:spLocks noGrp="1"/>
          </p:cNvSpPr>
          <p:nvPr>
            <p:ph type="sldNum" idx="12"/>
          </p:nvPr>
        </p:nvSpPr>
        <p:spPr>
          <a:xfrm>
            <a:off x="6553200" y="6492875"/>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600" b="0" i="0" u="none" strike="noStrike" cap="none">
                <a:solidFill>
                  <a:schemeClr val="lt1"/>
                </a:solidFill>
                <a:latin typeface="Calibri"/>
                <a:ea typeface="Calibri"/>
                <a:cs typeface="Calibri"/>
                <a:sym typeface="Calibri"/>
              </a:rPr>
              <a:t>‹#›</a:t>
            </a:fld>
            <a:endParaRPr lang="en-US" sz="16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3" name="Shape 23"/>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24" name="Shape 24"/>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25" name="Shape 25"/>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6"/>
        <p:cNvGrpSpPr/>
        <p:nvPr/>
      </p:nvGrpSpPr>
      <p:grpSpPr>
        <a:xfrm>
          <a:off x="0" y="0"/>
          <a:ext cx="0" cy="0"/>
          <a:chOff x="0" y="0"/>
          <a:chExt cx="0" cy="0"/>
        </a:xfrm>
      </p:grpSpPr>
      <p:pic>
        <p:nvPicPr>
          <p:cNvPr id="27" name="Shape 27" descr="m46m47_hetlage_f.jpg"/>
          <p:cNvPicPr preferRelativeResize="0"/>
          <p:nvPr/>
        </p:nvPicPr>
        <p:blipFill rotWithShape="1">
          <a:blip r:embed="rId2">
            <a:alphaModFix/>
          </a:blip>
          <a:srcRect l="3514" r="4188"/>
          <a:stretch/>
        </p:blipFill>
        <p:spPr>
          <a:xfrm>
            <a:off x="0" y="0"/>
            <a:ext cx="9144000" cy="6858000"/>
          </a:xfrm>
          <a:prstGeom prst="rect">
            <a:avLst/>
          </a:prstGeom>
          <a:noFill/>
          <a:ln>
            <a:noFill/>
          </a:ln>
        </p:spPr>
      </p:pic>
      <p:sp>
        <p:nvSpPr>
          <p:cNvPr id="28" name="Shape 28"/>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rgbClr val="FFFF00"/>
              </a:buClr>
              <a:buFont typeface="Times New Roman"/>
              <a:buNone/>
              <a:defRPr sz="4800" b="0" i="0" u="none" strike="noStrike" cap="none">
                <a:solidFill>
                  <a:srgbClr val="FFFF00"/>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9" name="Shape 29"/>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88900" algn="l" rtl="0">
              <a:spcBef>
                <a:spcPts val="800"/>
              </a:spcBef>
              <a:buClr>
                <a:srgbClr val="FFFF00"/>
              </a:buClr>
              <a:buSzPct val="100000"/>
              <a:buFont typeface="Arial"/>
              <a:buChar char="•"/>
              <a:defRPr sz="4000" b="0" i="0" u="none" strike="noStrike" cap="none">
                <a:solidFill>
                  <a:srgbClr val="FFFF00"/>
                </a:solidFill>
                <a:latin typeface="Times New Roman"/>
                <a:ea typeface="Times New Roman"/>
                <a:cs typeface="Times New Roman"/>
                <a:sym typeface="Times New Roman"/>
              </a:defRPr>
            </a:lvl1pPr>
            <a:lvl2pPr marL="742950" marR="0" lvl="1" indent="-57150" algn="l" rtl="0">
              <a:spcBef>
                <a:spcPts val="720"/>
              </a:spcBef>
              <a:buClr>
                <a:srgbClr val="FFFF00"/>
              </a:buClr>
              <a:buSzPct val="100000"/>
              <a:buFont typeface="Arial"/>
              <a:buChar char="–"/>
              <a:defRPr sz="3600" b="0" i="0" u="none" strike="noStrike" cap="none">
                <a:solidFill>
                  <a:srgbClr val="FFFF00"/>
                </a:solidFill>
                <a:latin typeface="Times New Roman"/>
                <a:ea typeface="Times New Roman"/>
                <a:cs typeface="Times New Roman"/>
                <a:sym typeface="Times New Roman"/>
              </a:defRPr>
            </a:lvl2pPr>
            <a:lvl3pPr marL="1143000" marR="0" lvl="2" indent="-25400" algn="l" rtl="0">
              <a:spcBef>
                <a:spcPts val="640"/>
              </a:spcBef>
              <a:buClr>
                <a:srgbClr val="FFFF00"/>
              </a:buClr>
              <a:buSzPct val="100000"/>
              <a:buFont typeface="Arial"/>
              <a:buChar char="•"/>
              <a:defRPr sz="3200" b="0" i="0" u="none" strike="noStrike" cap="none">
                <a:solidFill>
                  <a:srgbClr val="FFFF00"/>
                </a:solidFill>
                <a:latin typeface="Times New Roman"/>
                <a:ea typeface="Times New Roman"/>
                <a:cs typeface="Times New Roman"/>
                <a:sym typeface="Times New Roman"/>
              </a:defRPr>
            </a:lvl3pPr>
            <a:lvl4pPr marL="1600200" marR="0" lvl="3" indent="-50800" algn="l" rtl="0">
              <a:spcBef>
                <a:spcPts val="560"/>
              </a:spcBef>
              <a:buClr>
                <a:srgbClr val="FFFF00"/>
              </a:buClr>
              <a:buSzPct val="100000"/>
              <a:buFont typeface="Arial"/>
              <a:buChar char="–"/>
              <a:defRPr sz="2800" b="0" i="0" u="none" strike="noStrike" cap="none">
                <a:solidFill>
                  <a:srgbClr val="FFFF00"/>
                </a:solidFill>
                <a:latin typeface="Times New Roman"/>
                <a:ea typeface="Times New Roman"/>
                <a:cs typeface="Times New Roman"/>
                <a:sym typeface="Times New Roman"/>
              </a:defRPr>
            </a:lvl4pPr>
            <a:lvl5pPr marL="2057400" marR="0" lvl="4" indent="-76200" algn="l" rtl="0">
              <a:spcBef>
                <a:spcPts val="480"/>
              </a:spcBef>
              <a:buClr>
                <a:srgbClr val="FFFF00"/>
              </a:buClr>
              <a:buSzPct val="100000"/>
              <a:buFont typeface="Arial"/>
              <a:buChar char="»"/>
              <a:defRPr sz="2400" b="0" i="0" u="none" strike="noStrike" cap="none">
                <a:solidFill>
                  <a:srgbClr val="FFFF00"/>
                </a:solidFill>
                <a:latin typeface="Times New Roman"/>
                <a:ea typeface="Times New Roman"/>
                <a:cs typeface="Times New Roman"/>
                <a:sym typeface="Times New Roman"/>
              </a:defRPr>
            </a:lvl5pPr>
            <a:lvl6pPr marL="2514600" marR="0" lvl="5"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6pPr>
            <a:lvl7pPr marL="2971800" marR="0" lvl="6"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7pPr>
            <a:lvl8pPr marL="3429000" marR="0" lvl="7"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8pPr>
            <a:lvl9pPr marL="3886200" marR="0" lvl="8"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30" name="Shape 3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31" name="Shape 3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39"/>
        <p:cNvGrpSpPr/>
        <p:nvPr/>
      </p:nvGrpSpPr>
      <p:grpSpPr>
        <a:xfrm>
          <a:off x="0" y="0"/>
          <a:ext cx="0" cy="0"/>
          <a:chOff x="0" y="0"/>
          <a:chExt cx="0" cy="0"/>
        </a:xfrm>
      </p:grpSpPr>
      <p:sp>
        <p:nvSpPr>
          <p:cNvPr id="40" name="Shape 4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1" name="Shape 41"/>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marR="0" lvl="0" indent="0" algn="l" rtl="0">
              <a:spcBef>
                <a:spcPts val="480"/>
              </a:spcBef>
              <a:buClr>
                <a:schemeClr val="lt1"/>
              </a:buClr>
              <a:buFont typeface="Arial"/>
              <a:buNone/>
              <a:defRPr sz="2400" b="1" i="0" u="none" strike="noStrike" cap="none">
                <a:solidFill>
                  <a:schemeClr val="lt1"/>
                </a:solidFill>
                <a:latin typeface="Calibri"/>
                <a:ea typeface="Calibri"/>
                <a:cs typeface="Calibri"/>
                <a:sym typeface="Calibri"/>
              </a:defRPr>
            </a:lvl1pPr>
            <a:lvl2pPr marL="457200" marR="0" lvl="1" indent="0" algn="l" rtl="0">
              <a:spcBef>
                <a:spcPts val="400"/>
              </a:spcBef>
              <a:buClr>
                <a:schemeClr val="lt1"/>
              </a:buClr>
              <a:buFont typeface="Arial"/>
              <a:buNone/>
              <a:defRPr sz="2000" b="1" i="0" u="none" strike="noStrike" cap="none">
                <a:solidFill>
                  <a:schemeClr val="lt1"/>
                </a:solidFill>
                <a:latin typeface="Calibri"/>
                <a:ea typeface="Calibri"/>
                <a:cs typeface="Calibri"/>
                <a:sym typeface="Calibri"/>
              </a:defRPr>
            </a:lvl2pPr>
            <a:lvl3pPr marL="914400" marR="0" lvl="2" indent="0" algn="l" rtl="0">
              <a:spcBef>
                <a:spcPts val="360"/>
              </a:spcBef>
              <a:buClr>
                <a:schemeClr val="lt1"/>
              </a:buClr>
              <a:buFont typeface="Arial"/>
              <a:buNone/>
              <a:defRPr sz="1800" b="1" i="0" u="none" strike="noStrike" cap="none">
                <a:solidFill>
                  <a:schemeClr val="lt1"/>
                </a:solidFill>
                <a:latin typeface="Calibri"/>
                <a:ea typeface="Calibri"/>
                <a:cs typeface="Calibri"/>
                <a:sym typeface="Calibri"/>
              </a:defRPr>
            </a:lvl3pPr>
            <a:lvl4pPr marL="1371600" marR="0" lvl="3"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4pPr>
            <a:lvl5pPr marL="1828800" marR="0" lvl="4"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5pPr>
            <a:lvl6pPr marL="2286000" marR="0" lvl="5"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6pPr>
            <a:lvl7pPr marL="2743200" marR="0" lvl="6"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7pPr>
            <a:lvl8pPr marL="3200400" marR="0" lvl="7"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8pPr>
            <a:lvl9pPr marL="3657600" marR="0" lvl="8"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9pPr>
          </a:lstStyle>
          <a:p>
            <a:endParaRPr/>
          </a:p>
        </p:txBody>
      </p:sp>
      <p:sp>
        <p:nvSpPr>
          <p:cNvPr id="42" name="Shape 42"/>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marL="342900" marR="0" lvl="0" indent="-19050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1pPr>
            <a:lvl2pPr marL="742950" marR="0" lvl="1" indent="-15875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2pPr>
            <a:lvl3pPr marL="1143000" marR="0" lvl="2" indent="-114300" algn="l" rtl="0">
              <a:spcBef>
                <a:spcPts val="360"/>
              </a:spcBef>
              <a:buClr>
                <a:schemeClr val="lt1"/>
              </a:buClr>
              <a:buSzPct val="100000"/>
              <a:buFont typeface="Arial"/>
              <a:buChar char="•"/>
              <a:defRPr sz="1800" b="0" i="0" u="none" strike="noStrike" cap="none">
                <a:solidFill>
                  <a:schemeClr val="lt1"/>
                </a:solidFill>
                <a:latin typeface="Calibri"/>
                <a:ea typeface="Calibri"/>
                <a:cs typeface="Calibri"/>
                <a:sym typeface="Calibri"/>
              </a:defRPr>
            </a:lvl3pPr>
            <a:lvl4pPr marL="1600200" marR="0" lvl="3"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4pPr>
            <a:lvl5pPr marL="2057400" marR="0" lvl="4"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5pPr>
            <a:lvl6pPr marL="2514600" marR="0" lvl="5"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6pPr>
            <a:lvl7pPr marL="2971800" marR="0" lvl="6"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7pPr>
            <a:lvl8pPr marL="3429000" marR="0" lvl="7"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8pPr>
            <a:lvl9pPr marL="3886200" marR="0" lvl="8"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9pPr>
          </a:lstStyle>
          <a:p>
            <a:endParaRPr/>
          </a:p>
        </p:txBody>
      </p:sp>
      <p:sp>
        <p:nvSpPr>
          <p:cNvPr id="43" name="Shape 43"/>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marR="0" lvl="0" indent="0" algn="l" rtl="0">
              <a:spcBef>
                <a:spcPts val="480"/>
              </a:spcBef>
              <a:buClr>
                <a:schemeClr val="lt1"/>
              </a:buClr>
              <a:buFont typeface="Arial"/>
              <a:buNone/>
              <a:defRPr sz="2400" b="1" i="0" u="none" strike="noStrike" cap="none">
                <a:solidFill>
                  <a:schemeClr val="lt1"/>
                </a:solidFill>
                <a:latin typeface="Calibri"/>
                <a:ea typeface="Calibri"/>
                <a:cs typeface="Calibri"/>
                <a:sym typeface="Calibri"/>
              </a:defRPr>
            </a:lvl1pPr>
            <a:lvl2pPr marL="457200" marR="0" lvl="1" indent="0" algn="l" rtl="0">
              <a:spcBef>
                <a:spcPts val="400"/>
              </a:spcBef>
              <a:buClr>
                <a:schemeClr val="lt1"/>
              </a:buClr>
              <a:buFont typeface="Arial"/>
              <a:buNone/>
              <a:defRPr sz="2000" b="1" i="0" u="none" strike="noStrike" cap="none">
                <a:solidFill>
                  <a:schemeClr val="lt1"/>
                </a:solidFill>
                <a:latin typeface="Calibri"/>
                <a:ea typeface="Calibri"/>
                <a:cs typeface="Calibri"/>
                <a:sym typeface="Calibri"/>
              </a:defRPr>
            </a:lvl2pPr>
            <a:lvl3pPr marL="914400" marR="0" lvl="2" indent="0" algn="l" rtl="0">
              <a:spcBef>
                <a:spcPts val="360"/>
              </a:spcBef>
              <a:buClr>
                <a:schemeClr val="lt1"/>
              </a:buClr>
              <a:buFont typeface="Arial"/>
              <a:buNone/>
              <a:defRPr sz="1800" b="1" i="0" u="none" strike="noStrike" cap="none">
                <a:solidFill>
                  <a:schemeClr val="lt1"/>
                </a:solidFill>
                <a:latin typeface="Calibri"/>
                <a:ea typeface="Calibri"/>
                <a:cs typeface="Calibri"/>
                <a:sym typeface="Calibri"/>
              </a:defRPr>
            </a:lvl3pPr>
            <a:lvl4pPr marL="1371600" marR="0" lvl="3"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4pPr>
            <a:lvl5pPr marL="1828800" marR="0" lvl="4"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5pPr>
            <a:lvl6pPr marL="2286000" marR="0" lvl="5"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6pPr>
            <a:lvl7pPr marL="2743200" marR="0" lvl="6"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7pPr>
            <a:lvl8pPr marL="3200400" marR="0" lvl="7"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8pPr>
            <a:lvl9pPr marL="3657600" marR="0" lvl="8"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9pPr>
          </a:lstStyle>
          <a:p>
            <a:endParaRPr/>
          </a:p>
        </p:txBody>
      </p:sp>
      <p:sp>
        <p:nvSpPr>
          <p:cNvPr id="44" name="Shape 44"/>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marL="342900" marR="0" lvl="0" indent="-19050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1pPr>
            <a:lvl2pPr marL="742950" marR="0" lvl="1" indent="-15875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2pPr>
            <a:lvl3pPr marL="1143000" marR="0" lvl="2" indent="-114300" algn="l" rtl="0">
              <a:spcBef>
                <a:spcPts val="360"/>
              </a:spcBef>
              <a:buClr>
                <a:schemeClr val="lt1"/>
              </a:buClr>
              <a:buSzPct val="100000"/>
              <a:buFont typeface="Arial"/>
              <a:buChar char="•"/>
              <a:defRPr sz="1800" b="0" i="0" u="none" strike="noStrike" cap="none">
                <a:solidFill>
                  <a:schemeClr val="lt1"/>
                </a:solidFill>
                <a:latin typeface="Calibri"/>
                <a:ea typeface="Calibri"/>
                <a:cs typeface="Calibri"/>
                <a:sym typeface="Calibri"/>
              </a:defRPr>
            </a:lvl3pPr>
            <a:lvl4pPr marL="1600200" marR="0" lvl="3"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4pPr>
            <a:lvl5pPr marL="2057400" marR="0" lvl="4"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5pPr>
            <a:lvl6pPr marL="2514600" marR="0" lvl="5"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6pPr>
            <a:lvl7pPr marL="2971800" marR="0" lvl="6"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7pPr>
            <a:lvl8pPr marL="3429000" marR="0" lvl="7"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8pPr>
            <a:lvl9pPr marL="3886200" marR="0" lvl="8"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9pPr>
          </a:lstStyle>
          <a:p>
            <a:endParaRPr/>
          </a:p>
        </p:txBody>
      </p:sp>
      <p:sp>
        <p:nvSpPr>
          <p:cNvPr id="45" name="Shape 45"/>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46" name="Shape 4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47" name="Shape 4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marL="0" marR="0" lvl="0" indent="0" algn="l" rtl="0">
              <a:spcBef>
                <a:spcPts val="0"/>
              </a:spcBef>
              <a:buClr>
                <a:schemeClr val="lt1"/>
              </a:buClr>
              <a:buFont typeface="Calibri"/>
              <a:buNone/>
              <a:defRPr sz="2000" b="1"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5" name="Shape 55"/>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marL="342900" marR="0" lvl="0" indent="-139700" algn="l" rtl="0">
              <a:spcBef>
                <a:spcPts val="640"/>
              </a:spcBef>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6pPr>
            <a:lvl7pPr marL="2971800" marR="0" lvl="6"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7pPr>
            <a:lvl8pPr marL="3429000" marR="0" lvl="7"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8pPr>
            <a:lvl9pPr marL="3886200" marR="0" lvl="8"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56" name="Shape 56"/>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spcBef>
                <a:spcPts val="280"/>
              </a:spcBef>
              <a:buClr>
                <a:schemeClr val="lt1"/>
              </a:buClr>
              <a:buFont typeface="Arial"/>
              <a:buNone/>
              <a:defRPr sz="1400" b="0" i="0" u="none" strike="noStrike" cap="none">
                <a:solidFill>
                  <a:schemeClr val="lt1"/>
                </a:solidFill>
                <a:latin typeface="Calibri"/>
                <a:ea typeface="Calibri"/>
                <a:cs typeface="Calibri"/>
                <a:sym typeface="Calibri"/>
              </a:defRPr>
            </a:lvl1pPr>
            <a:lvl2pPr marL="457200" marR="0" lvl="1" indent="0" algn="l" rtl="0">
              <a:spcBef>
                <a:spcPts val="240"/>
              </a:spcBef>
              <a:buClr>
                <a:schemeClr val="lt1"/>
              </a:buClr>
              <a:buFont typeface="Arial"/>
              <a:buNone/>
              <a:defRPr sz="1200" b="0" i="0" u="none" strike="noStrike" cap="none">
                <a:solidFill>
                  <a:schemeClr val="lt1"/>
                </a:solidFill>
                <a:latin typeface="Calibri"/>
                <a:ea typeface="Calibri"/>
                <a:cs typeface="Calibri"/>
                <a:sym typeface="Calibri"/>
              </a:defRPr>
            </a:lvl2pPr>
            <a:lvl3pPr marL="914400" marR="0" lvl="2" indent="0" algn="l" rtl="0">
              <a:spcBef>
                <a:spcPts val="200"/>
              </a:spcBef>
              <a:buClr>
                <a:schemeClr val="lt1"/>
              </a:buClr>
              <a:buFont typeface="Arial"/>
              <a:buNone/>
              <a:defRPr sz="1000" b="0" i="0" u="none" strike="noStrike" cap="none">
                <a:solidFill>
                  <a:schemeClr val="lt1"/>
                </a:solidFill>
                <a:latin typeface="Calibri"/>
                <a:ea typeface="Calibri"/>
                <a:cs typeface="Calibri"/>
                <a:sym typeface="Calibri"/>
              </a:defRPr>
            </a:lvl3pPr>
            <a:lvl4pPr marL="1371600" marR="0" lvl="3"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4pPr>
            <a:lvl5pPr marL="1828800" marR="0" lvl="4"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5pPr>
            <a:lvl6pPr marL="2286000" marR="0" lvl="5"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6pPr>
            <a:lvl7pPr marL="2743200" marR="0" lvl="6"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7pPr>
            <a:lvl8pPr marL="3200400" marR="0" lvl="7"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8pPr>
            <a:lvl9pPr marL="3657600" marR="0" lvl="8"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9pPr>
          </a:lstStyle>
          <a:p>
            <a:endParaRPr/>
          </a:p>
        </p:txBody>
      </p:sp>
      <p:sp>
        <p:nvSpPr>
          <p:cNvPr id="57" name="Shape 57"/>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58" name="Shape 5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59" name="Shape 59"/>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0"/>
        <p:cNvGrpSpPr/>
        <p:nvPr/>
      </p:nvGrpSpPr>
      <p:grpSpPr>
        <a:xfrm>
          <a:off x="0" y="0"/>
          <a:ext cx="0" cy="0"/>
          <a:chOff x="0" y="0"/>
          <a:chExt cx="0" cy="0"/>
        </a:xfrm>
      </p:grpSpPr>
      <p:sp>
        <p:nvSpPr>
          <p:cNvPr id="61" name="Shape 61"/>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marL="0" marR="0" lvl="0" indent="0" algn="l" rtl="0">
              <a:spcBef>
                <a:spcPts val="0"/>
              </a:spcBef>
              <a:buClr>
                <a:schemeClr val="lt1"/>
              </a:buClr>
              <a:buFont typeface="Calibri"/>
              <a:buNone/>
              <a:defRPr sz="2000" b="1"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2" name="Shape 62"/>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spcBef>
                <a:spcPts val="640"/>
              </a:spcBef>
              <a:buClr>
                <a:schemeClr val="lt1"/>
              </a:buClr>
              <a:buFont typeface="Arial"/>
              <a:buNone/>
              <a:defRPr sz="3200" b="0" i="0" u="none" strike="noStrike" cap="none">
                <a:solidFill>
                  <a:schemeClr val="lt1"/>
                </a:solidFill>
                <a:latin typeface="Calibri"/>
                <a:ea typeface="Calibri"/>
                <a:cs typeface="Calibri"/>
                <a:sym typeface="Calibri"/>
              </a:defRPr>
            </a:lvl1pPr>
            <a:lvl2pPr marL="457200" marR="0" lvl="1" indent="0" algn="l" rtl="0">
              <a:spcBef>
                <a:spcPts val="560"/>
              </a:spcBef>
              <a:buClr>
                <a:schemeClr val="lt1"/>
              </a:buClr>
              <a:buFont typeface="Arial"/>
              <a:buNone/>
              <a:defRPr sz="2800" b="0" i="0" u="none" strike="noStrike" cap="none">
                <a:solidFill>
                  <a:schemeClr val="lt1"/>
                </a:solidFill>
                <a:latin typeface="Calibri"/>
                <a:ea typeface="Calibri"/>
                <a:cs typeface="Calibri"/>
                <a:sym typeface="Calibri"/>
              </a:defRPr>
            </a:lvl2pPr>
            <a:lvl3pPr marL="914400" marR="0" lvl="2" indent="0" algn="l" rtl="0">
              <a:spcBef>
                <a:spcPts val="480"/>
              </a:spcBef>
              <a:buClr>
                <a:schemeClr val="lt1"/>
              </a:buClr>
              <a:buFont typeface="Arial"/>
              <a:buNone/>
              <a:defRPr sz="2400" b="0" i="0" u="none" strike="noStrike" cap="none">
                <a:solidFill>
                  <a:schemeClr val="lt1"/>
                </a:solidFill>
                <a:latin typeface="Calibri"/>
                <a:ea typeface="Calibri"/>
                <a:cs typeface="Calibri"/>
                <a:sym typeface="Calibri"/>
              </a:defRPr>
            </a:lvl3pPr>
            <a:lvl4pPr marL="1371600" marR="0" lvl="3"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4pPr>
            <a:lvl5pPr marL="1828800" marR="0" lvl="4"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5pPr>
            <a:lvl6pPr marL="2286000" marR="0" lvl="5"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6pPr>
            <a:lvl7pPr marL="2743200" marR="0" lvl="6"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7pPr>
            <a:lvl8pPr marL="3200400" marR="0" lvl="7"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8pPr>
            <a:lvl9pPr marL="3657600" marR="0" lvl="8"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9pPr>
          </a:lstStyle>
          <a:p>
            <a:endParaRPr/>
          </a:p>
        </p:txBody>
      </p:sp>
      <p:sp>
        <p:nvSpPr>
          <p:cNvPr id="63" name="Shape 63"/>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l" rtl="0">
              <a:spcBef>
                <a:spcPts val="280"/>
              </a:spcBef>
              <a:buClr>
                <a:schemeClr val="lt1"/>
              </a:buClr>
              <a:buFont typeface="Arial"/>
              <a:buNone/>
              <a:defRPr sz="1400" b="0" i="0" u="none" strike="noStrike" cap="none">
                <a:solidFill>
                  <a:schemeClr val="lt1"/>
                </a:solidFill>
                <a:latin typeface="Calibri"/>
                <a:ea typeface="Calibri"/>
                <a:cs typeface="Calibri"/>
                <a:sym typeface="Calibri"/>
              </a:defRPr>
            </a:lvl1pPr>
            <a:lvl2pPr marL="457200" marR="0" lvl="1" indent="0" algn="l" rtl="0">
              <a:spcBef>
                <a:spcPts val="240"/>
              </a:spcBef>
              <a:buClr>
                <a:schemeClr val="lt1"/>
              </a:buClr>
              <a:buFont typeface="Arial"/>
              <a:buNone/>
              <a:defRPr sz="1200" b="0" i="0" u="none" strike="noStrike" cap="none">
                <a:solidFill>
                  <a:schemeClr val="lt1"/>
                </a:solidFill>
                <a:latin typeface="Calibri"/>
                <a:ea typeface="Calibri"/>
                <a:cs typeface="Calibri"/>
                <a:sym typeface="Calibri"/>
              </a:defRPr>
            </a:lvl2pPr>
            <a:lvl3pPr marL="914400" marR="0" lvl="2" indent="0" algn="l" rtl="0">
              <a:spcBef>
                <a:spcPts val="200"/>
              </a:spcBef>
              <a:buClr>
                <a:schemeClr val="lt1"/>
              </a:buClr>
              <a:buFont typeface="Arial"/>
              <a:buNone/>
              <a:defRPr sz="1000" b="0" i="0" u="none" strike="noStrike" cap="none">
                <a:solidFill>
                  <a:schemeClr val="lt1"/>
                </a:solidFill>
                <a:latin typeface="Calibri"/>
                <a:ea typeface="Calibri"/>
                <a:cs typeface="Calibri"/>
                <a:sym typeface="Calibri"/>
              </a:defRPr>
            </a:lvl3pPr>
            <a:lvl4pPr marL="1371600" marR="0" lvl="3"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4pPr>
            <a:lvl5pPr marL="1828800" marR="0" lvl="4"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5pPr>
            <a:lvl6pPr marL="2286000" marR="0" lvl="5"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6pPr>
            <a:lvl7pPr marL="2743200" marR="0" lvl="6"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7pPr>
            <a:lvl8pPr marL="3200400" marR="0" lvl="7"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8pPr>
            <a:lvl9pPr marL="3657600" marR="0" lvl="8"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9pPr>
          </a:lstStyle>
          <a:p>
            <a:endParaRPr/>
          </a:p>
        </p:txBody>
      </p:sp>
      <p:sp>
        <p:nvSpPr>
          <p:cNvPr id="64" name="Shape 64"/>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65" name="Shape 65"/>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66" name="Shape 66"/>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67"/>
        <p:cNvGrpSpPr/>
        <p:nvPr/>
      </p:nvGrpSpPr>
      <p:grpSpPr>
        <a:xfrm>
          <a:off x="0" y="0"/>
          <a:ext cx="0" cy="0"/>
          <a:chOff x="0" y="0"/>
          <a:chExt cx="0" cy="0"/>
        </a:xfrm>
      </p:grpSpPr>
      <p:sp>
        <p:nvSpPr>
          <p:cNvPr id="68" name="Shape 68"/>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9" name="Shape 69"/>
          <p:cNvSpPr txBox="1">
            <a:spLocks noGrp="1"/>
          </p:cNvSpPr>
          <p:nvPr>
            <p:ph type="body" idx="1"/>
          </p:nvPr>
        </p:nvSpPr>
        <p:spPr>
          <a:xfrm rot="5400000">
            <a:off x="2309018" y="-251618"/>
            <a:ext cx="4525963" cy="8229600"/>
          </a:xfrm>
          <a:prstGeom prst="rect">
            <a:avLst/>
          </a:prstGeom>
          <a:noFill/>
          <a:ln>
            <a:noFill/>
          </a:ln>
        </p:spPr>
        <p:txBody>
          <a:bodyPr lIns="91425" tIns="91425" rIns="91425" bIns="91425" anchor="t" anchorCtr="0"/>
          <a:lstStyle>
            <a:lvl1pPr marL="342900" marR="0" lvl="0" indent="-139700" algn="l" rtl="0">
              <a:spcBef>
                <a:spcPts val="640"/>
              </a:spcBef>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6pPr>
            <a:lvl7pPr marL="2971800" marR="0" lvl="6"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7pPr>
            <a:lvl8pPr marL="3429000" marR="0" lvl="7"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8pPr>
            <a:lvl9pPr marL="3886200" marR="0" lvl="8"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70" name="Shape 7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71" name="Shape 7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72" name="Shape 72"/>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3"/>
        <p:cNvGrpSpPr/>
        <p:nvPr/>
      </p:nvGrpSpPr>
      <p:grpSpPr>
        <a:xfrm>
          <a:off x="0" y="0"/>
          <a:ext cx="0" cy="0"/>
          <a:chOff x="0" y="0"/>
          <a:chExt cx="0" cy="0"/>
        </a:xfrm>
      </p:grpSpPr>
      <p:sp>
        <p:nvSpPr>
          <p:cNvPr id="74" name="Shape 74"/>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5" name="Shape 75"/>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marR="0" lvl="0" indent="-139700" algn="l" rtl="0">
              <a:spcBef>
                <a:spcPts val="640"/>
              </a:spcBef>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6pPr>
            <a:lvl7pPr marL="2971800" marR="0" lvl="6"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7pPr>
            <a:lvl8pPr marL="3429000" marR="0" lvl="7"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8pPr>
            <a:lvl9pPr marL="3886200" marR="0" lvl="8"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76" name="Shape 76"/>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77" name="Shape 7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78" name="Shape 78"/>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6pPr>
            <a:lvl7pPr marL="2971800" marR="0" lvl="6"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7pPr>
            <a:lvl8pPr marL="3429000" marR="0" lvl="7"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8pPr>
            <a:lvl9pPr marL="3886200" marR="0" lvl="8"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4" r:id="rId5"/>
    <p:sldLayoutId id="2147483655" r:id="rId6"/>
    <p:sldLayoutId id="2147483656" r:id="rId7"/>
    <p:sldLayoutId id="2147483657"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t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Shape 84" descr="m46m47_hetlage_f.jpg"/>
          <p:cNvPicPr preferRelativeResize="0"/>
          <p:nvPr/>
        </p:nvPicPr>
        <p:blipFill rotWithShape="1">
          <a:blip r:embed="rId3">
            <a:alphaModFix/>
          </a:blip>
          <a:srcRect l="3514" r="4188"/>
          <a:stretch/>
        </p:blipFill>
        <p:spPr>
          <a:xfrm>
            <a:off x="0" y="0"/>
            <a:ext cx="9144000" cy="6858000"/>
          </a:xfrm>
          <a:prstGeom prst="rect">
            <a:avLst/>
          </a:prstGeom>
          <a:noFill/>
          <a:ln>
            <a:noFill/>
          </a:ln>
        </p:spPr>
      </p:pic>
      <p:sp>
        <p:nvSpPr>
          <p:cNvPr id="85" name="Shape 85"/>
          <p:cNvSpPr txBox="1"/>
          <p:nvPr/>
        </p:nvSpPr>
        <p:spPr>
          <a:xfrm>
            <a:off x="1687436" y="457200"/>
            <a:ext cx="5769126" cy="3785651"/>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8000" b="0" i="0" u="none" strike="noStrike" cap="none" dirty="0">
                <a:solidFill>
                  <a:srgbClr val="FFFF00"/>
                </a:solidFill>
                <a:latin typeface="Times New Roman"/>
                <a:ea typeface="Times New Roman"/>
                <a:cs typeface="Times New Roman"/>
                <a:sym typeface="Times New Roman"/>
              </a:rPr>
              <a:t>Howard </a:t>
            </a:r>
          </a:p>
          <a:p>
            <a:pPr marL="0" marR="0" lvl="0" indent="0" algn="ctr" rtl="0">
              <a:spcBef>
                <a:spcPts val="0"/>
              </a:spcBef>
              <a:buSzPct val="25000"/>
              <a:buNone/>
            </a:pPr>
            <a:r>
              <a:rPr lang="en-US" sz="8000" b="0" i="0" u="none" strike="noStrike" cap="none" dirty="0">
                <a:solidFill>
                  <a:srgbClr val="FFFF00"/>
                </a:solidFill>
                <a:latin typeface="Times New Roman"/>
                <a:ea typeface="Times New Roman"/>
                <a:cs typeface="Times New Roman"/>
                <a:sym typeface="Times New Roman"/>
              </a:rPr>
              <a:t>Astronomical</a:t>
            </a:r>
          </a:p>
          <a:p>
            <a:pPr marL="0" marR="0" lvl="0" indent="0" algn="ctr" rtl="0">
              <a:spcBef>
                <a:spcPts val="0"/>
              </a:spcBef>
              <a:buSzPct val="25000"/>
              <a:buNone/>
            </a:pPr>
            <a:r>
              <a:rPr lang="en-US" sz="8000" b="0" i="0" u="none" strike="noStrike" cap="none" dirty="0">
                <a:solidFill>
                  <a:srgbClr val="FFFF00"/>
                </a:solidFill>
                <a:latin typeface="Times New Roman"/>
                <a:ea typeface="Times New Roman"/>
                <a:cs typeface="Times New Roman"/>
                <a:sym typeface="Times New Roman"/>
              </a:rPr>
              <a:t>League</a:t>
            </a:r>
          </a:p>
        </p:txBody>
      </p:sp>
      <p:sp>
        <p:nvSpPr>
          <p:cNvPr id="86" name="Shape 86"/>
          <p:cNvSpPr txBox="1"/>
          <p:nvPr/>
        </p:nvSpPr>
        <p:spPr>
          <a:xfrm>
            <a:off x="3918692" y="4828846"/>
            <a:ext cx="4384873" cy="646331"/>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3600" dirty="0">
                <a:solidFill>
                  <a:srgbClr val="FFFF00"/>
                </a:solidFill>
                <a:latin typeface="Times New Roman"/>
                <a:ea typeface="Times New Roman"/>
                <a:cs typeface="Times New Roman"/>
                <a:sym typeface="Times New Roman"/>
              </a:rPr>
              <a:t>June 21st</a:t>
            </a:r>
            <a:r>
              <a:rPr lang="en-US" sz="3600" b="0" i="0" u="none" strike="noStrike" cap="none" dirty="0">
                <a:solidFill>
                  <a:srgbClr val="FFFF00"/>
                </a:solidFill>
                <a:latin typeface="Times New Roman"/>
                <a:ea typeface="Times New Roman"/>
                <a:cs typeface="Times New Roman"/>
                <a:sym typeface="Times New Roman"/>
              </a:rPr>
              <a:t>, 2018</a:t>
            </a:r>
          </a:p>
        </p:txBody>
      </p:sp>
      <p:pic>
        <p:nvPicPr>
          <p:cNvPr id="87" name="Shape 87" descr="HAL10Logo4.png"/>
          <p:cNvPicPr preferRelativeResize="0"/>
          <p:nvPr/>
        </p:nvPicPr>
        <p:blipFill rotWithShape="1">
          <a:blip r:embed="rId4">
            <a:alphaModFix/>
          </a:blip>
          <a:srcRect/>
          <a:stretch/>
        </p:blipFill>
        <p:spPr>
          <a:xfrm>
            <a:off x="0" y="3513405"/>
            <a:ext cx="3344594" cy="3344594"/>
          </a:xfrm>
          <a:prstGeom prst="rect">
            <a:avLst/>
          </a:prstGeom>
          <a:noFill/>
          <a:ln>
            <a:noFill/>
          </a:ln>
        </p:spPr>
      </p:pic>
      <p:sp>
        <p:nvSpPr>
          <p:cNvPr id="88" name="Shape 88"/>
          <p:cNvSpPr/>
          <p:nvPr/>
        </p:nvSpPr>
        <p:spPr>
          <a:xfrm>
            <a:off x="1957388" y="4529137"/>
            <a:ext cx="542925" cy="442912"/>
          </a:xfrm>
          <a:prstGeom prst="ellipse">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sp>
        <p:nvSpPr>
          <p:cNvPr id="89" name="Shape 89"/>
          <p:cNvSpPr txBox="1"/>
          <p:nvPr/>
        </p:nvSpPr>
        <p:spPr>
          <a:xfrm>
            <a:off x="1909763" y="4567237"/>
            <a:ext cx="819147"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b="1" i="0" u="none" strike="noStrike" cap="none">
                <a:solidFill>
                  <a:schemeClr val="lt1"/>
                </a:solidFill>
                <a:latin typeface="Arial Black"/>
                <a:ea typeface="Arial Black"/>
                <a:cs typeface="Arial Black"/>
                <a:sym typeface="Arial Black"/>
              </a:rPr>
              <a:t>17</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38125" y="393340"/>
            <a:ext cx="5800725" cy="3853857"/>
          </a:xfrm>
          <a:prstGeom prst="rect">
            <a:avLst/>
          </a:prstGeom>
        </p:spPr>
      </p:pic>
      <p:sp>
        <p:nvSpPr>
          <p:cNvPr id="3" name="Slide Number Placeholder 2"/>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smtClean="0">
                <a:solidFill>
                  <a:schemeClr val="lt1"/>
                </a:solidFill>
                <a:latin typeface="Calibri"/>
                <a:ea typeface="Calibri"/>
                <a:cs typeface="Calibri"/>
                <a:sym typeface="Calibri"/>
              </a:rPr>
              <a:t>10</a:t>
            </a:fld>
            <a:endParaRPr lang="en-US" sz="1200">
              <a:solidFill>
                <a:schemeClr val="lt1"/>
              </a:solidFill>
              <a:latin typeface="Calibri"/>
              <a:ea typeface="Calibri"/>
              <a:cs typeface="Calibri"/>
              <a:sym typeface="Calibri"/>
            </a:endParaRPr>
          </a:p>
        </p:txBody>
      </p:sp>
      <p:pic>
        <p:nvPicPr>
          <p:cNvPr id="5" name="Picture 4"/>
          <p:cNvPicPr>
            <a:picLocks noChangeAspect="1"/>
          </p:cNvPicPr>
          <p:nvPr/>
        </p:nvPicPr>
        <p:blipFill>
          <a:blip r:embed="rId3"/>
          <a:stretch>
            <a:fillRect/>
          </a:stretch>
        </p:blipFill>
        <p:spPr>
          <a:xfrm>
            <a:off x="3981450" y="3036410"/>
            <a:ext cx="5162550" cy="3431996"/>
          </a:xfrm>
          <a:prstGeom prst="rect">
            <a:avLst/>
          </a:prstGeom>
        </p:spPr>
      </p:pic>
      <p:sp>
        <p:nvSpPr>
          <p:cNvPr id="8" name="TextBox 7"/>
          <p:cNvSpPr txBox="1"/>
          <p:nvPr/>
        </p:nvSpPr>
        <p:spPr>
          <a:xfrm>
            <a:off x="6334125" y="695325"/>
            <a:ext cx="2552700" cy="2031325"/>
          </a:xfrm>
          <a:prstGeom prst="rect">
            <a:avLst/>
          </a:prstGeom>
          <a:noFill/>
        </p:spPr>
        <p:txBody>
          <a:bodyPr wrap="square" rtlCol="0">
            <a:spAutoFit/>
          </a:bodyPr>
          <a:lstStyle/>
          <a:p>
            <a:r>
              <a:rPr lang="en-US" sz="1800" dirty="0">
                <a:solidFill>
                  <a:schemeClr val="bg1"/>
                </a:solidFill>
              </a:rPr>
              <a:t>The Illig Scope will get a </a:t>
            </a:r>
            <a:r>
              <a:rPr lang="en-US" sz="1800" dirty="0" err="1">
                <a:solidFill>
                  <a:schemeClr val="bg1"/>
                </a:solidFill>
              </a:rPr>
              <a:t>Tpoint</a:t>
            </a:r>
            <a:r>
              <a:rPr lang="en-US" sz="1800" dirty="0">
                <a:solidFill>
                  <a:schemeClr val="bg1"/>
                </a:solidFill>
              </a:rPr>
              <a:t> alignment. Here’s an example of how </a:t>
            </a:r>
            <a:r>
              <a:rPr lang="en-US" sz="1800" dirty="0" err="1">
                <a:solidFill>
                  <a:schemeClr val="bg1"/>
                </a:solidFill>
              </a:rPr>
              <a:t>goto</a:t>
            </a:r>
            <a:r>
              <a:rPr lang="en-US" sz="1800" dirty="0">
                <a:solidFill>
                  <a:schemeClr val="bg1"/>
                </a:solidFill>
              </a:rPr>
              <a:t> accuracy to Vega improved for David </a:t>
            </a:r>
            <a:r>
              <a:rPr lang="en-US" sz="1800" dirty="0" err="1">
                <a:solidFill>
                  <a:schemeClr val="bg1"/>
                </a:solidFill>
              </a:rPr>
              <a:t>Illig’s</a:t>
            </a:r>
            <a:r>
              <a:rPr lang="en-US" sz="1800" dirty="0">
                <a:solidFill>
                  <a:schemeClr val="bg1"/>
                </a:solidFill>
              </a:rPr>
              <a:t> new mount after </a:t>
            </a:r>
            <a:r>
              <a:rPr lang="en-US" sz="1800" dirty="0" err="1">
                <a:solidFill>
                  <a:schemeClr val="bg1"/>
                </a:solidFill>
              </a:rPr>
              <a:t>Tpoint</a:t>
            </a:r>
            <a:r>
              <a:rPr lang="en-US" sz="1800" dirty="0">
                <a:solidFill>
                  <a:schemeClr val="bg1"/>
                </a:solidFill>
              </a:rPr>
              <a:t> alignment.</a:t>
            </a:r>
          </a:p>
        </p:txBody>
      </p:sp>
    </p:spTree>
    <p:extLst>
      <p:ext uri="{BB962C8B-B14F-4D97-AF65-F5344CB8AC3E}">
        <p14:creationId xmlns:p14="http://schemas.microsoft.com/office/powerpoint/2010/main" val="32020156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275" y="187775"/>
            <a:ext cx="8229600" cy="1143000"/>
          </a:xfrm>
        </p:spPr>
        <p:txBody>
          <a:body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Upcoming Events</a:t>
            </a:r>
          </a:p>
        </p:txBody>
      </p:sp>
      <p:sp>
        <p:nvSpPr>
          <p:cNvPr id="4" name="Text Placeholder 3"/>
          <p:cNvSpPr>
            <a:spLocks noGrp="1"/>
          </p:cNvSpPr>
          <p:nvPr>
            <p:ph type="body" idx="1"/>
          </p:nvPr>
        </p:nvSpPr>
        <p:spPr>
          <a:xfrm>
            <a:off x="435555" y="1649907"/>
            <a:ext cx="8229600" cy="4242934"/>
          </a:xfrm>
        </p:spPr>
        <p:txBody>
          <a:bodyPr/>
          <a:lstStyle/>
          <a:p>
            <a:pPr marL="254000" indent="0" algn="ctr">
              <a:buNone/>
            </a:pPr>
            <a:r>
              <a:rPr lang="en-US" sz="2800" dirty="0">
                <a:solidFill>
                  <a:srgbClr val="00B0F0"/>
                </a:solidFill>
              </a:rPr>
              <a:t>HAL Events – Alpha Ridge Park</a:t>
            </a:r>
          </a:p>
          <a:p>
            <a:pPr marL="254000" indent="0" algn="ctr">
              <a:buNone/>
            </a:pPr>
            <a:r>
              <a:rPr lang="en-US" sz="2800" dirty="0"/>
              <a:t>July 7</a:t>
            </a:r>
            <a:r>
              <a:rPr lang="en-US" sz="2800" baseline="30000" dirty="0"/>
              <a:t>th</a:t>
            </a:r>
            <a:r>
              <a:rPr lang="en-US" sz="2800" dirty="0"/>
              <a:t> at 8:30 – Members Star Party</a:t>
            </a:r>
          </a:p>
          <a:p>
            <a:pPr marL="254000" indent="0" algn="ctr">
              <a:buNone/>
            </a:pPr>
            <a:r>
              <a:rPr lang="en-US" sz="2800" dirty="0"/>
              <a:t>July 14</a:t>
            </a:r>
            <a:r>
              <a:rPr lang="en-US" sz="2800" baseline="30000" dirty="0"/>
              <a:t>th</a:t>
            </a:r>
            <a:r>
              <a:rPr lang="en-US" sz="2800" dirty="0"/>
              <a:t> 6:30 to 9:30pm – </a:t>
            </a:r>
            <a:r>
              <a:rPr lang="en-US" sz="2800" dirty="0" err="1"/>
              <a:t>SolarFest</a:t>
            </a:r>
            <a:r>
              <a:rPr lang="en-US" sz="2800" dirty="0"/>
              <a:t> </a:t>
            </a:r>
          </a:p>
          <a:p>
            <a:pPr marL="254000" indent="0" algn="ctr">
              <a:buNone/>
            </a:pPr>
            <a:r>
              <a:rPr lang="en-US" sz="2400" dirty="0"/>
              <a:t>		Registration with Rec &amp; Parks Required</a:t>
            </a:r>
          </a:p>
          <a:p>
            <a:pPr marL="254000" indent="0" algn="ctr">
              <a:buNone/>
            </a:pPr>
            <a:r>
              <a:rPr lang="en-US" sz="2800" dirty="0"/>
              <a:t>July 21</a:t>
            </a:r>
            <a:r>
              <a:rPr lang="en-US" sz="2800" baseline="30000" dirty="0"/>
              <a:t>st</a:t>
            </a:r>
            <a:r>
              <a:rPr lang="en-US" sz="2800" dirty="0"/>
              <a:t> at 8:30 – Public Star Party</a:t>
            </a:r>
          </a:p>
          <a:p>
            <a:pPr marL="254000" indent="0" algn="ctr">
              <a:buNone/>
            </a:pPr>
            <a:endParaRPr lang="en-US" sz="2800" dirty="0"/>
          </a:p>
          <a:p>
            <a:pPr marL="254000" indent="0" algn="ctr">
              <a:buNone/>
            </a:pPr>
            <a:r>
              <a:rPr lang="en-US" sz="2800" dirty="0">
                <a:solidFill>
                  <a:srgbClr val="00B0F0"/>
                </a:solidFill>
              </a:rPr>
              <a:t>Other Events</a:t>
            </a:r>
          </a:p>
          <a:p>
            <a:pPr marL="254000" indent="0" algn="ctr">
              <a:buNone/>
            </a:pPr>
            <a:r>
              <a:rPr lang="en-US" sz="2800" dirty="0"/>
              <a:t>July 11</a:t>
            </a:r>
            <a:r>
              <a:rPr lang="en-US" sz="2800" baseline="30000" dirty="0"/>
              <a:t>th</a:t>
            </a:r>
            <a:r>
              <a:rPr lang="en-US" sz="2800" dirty="0"/>
              <a:t> to 15</a:t>
            </a:r>
            <a:r>
              <a:rPr lang="en-US" sz="2800" baseline="30000" dirty="0"/>
              <a:t>th</a:t>
            </a:r>
            <a:r>
              <a:rPr lang="en-US" sz="2800" dirty="0"/>
              <a:t> – York County, PA Star Party</a:t>
            </a:r>
          </a:p>
          <a:p>
            <a:pPr marL="254000" indent="0" algn="ctr">
              <a:buNone/>
            </a:pPr>
            <a:r>
              <a:rPr lang="en-US" sz="2800" dirty="0"/>
              <a:t>July 11</a:t>
            </a:r>
            <a:r>
              <a:rPr lang="en-US" sz="2800" baseline="30000" dirty="0"/>
              <a:t>th</a:t>
            </a:r>
            <a:r>
              <a:rPr lang="en-US" sz="2800" dirty="0"/>
              <a:t> to 14</a:t>
            </a:r>
            <a:r>
              <a:rPr lang="en-US" sz="2800" baseline="30000" dirty="0"/>
              <a:t>th</a:t>
            </a:r>
            <a:r>
              <a:rPr lang="en-US" sz="2800" dirty="0"/>
              <a:t> – </a:t>
            </a:r>
            <a:r>
              <a:rPr lang="en-US" sz="2800" dirty="0" err="1"/>
              <a:t>Greenbank</a:t>
            </a:r>
            <a:r>
              <a:rPr lang="en-US" sz="2800" dirty="0"/>
              <a:t>, WV </a:t>
            </a:r>
            <a:r>
              <a:rPr lang="en-US" sz="2800" dirty="0" err="1"/>
              <a:t>Starquest</a:t>
            </a:r>
            <a:r>
              <a:rPr lang="en-US" sz="2800" dirty="0"/>
              <a:t> XIV </a:t>
            </a:r>
          </a:p>
        </p:txBody>
      </p:sp>
      <p:sp>
        <p:nvSpPr>
          <p:cNvPr id="3" name="Slide Number Placeholder 2"/>
          <p:cNvSpPr>
            <a:spLocks noGrp="1"/>
          </p:cNvSpPr>
          <p:nvPr>
            <p:ph type="sldNum" idx="4294967295"/>
          </p:nvPr>
        </p:nvSpPr>
        <p:spPr>
          <a:xfrm>
            <a:off x="7010400" y="6356350"/>
            <a:ext cx="2133600" cy="365125"/>
          </a:xfrm>
        </p:spPr>
        <p:txBody>
          <a:bodyPr/>
          <a:lstStyle/>
          <a:p>
            <a:pPr marL="0" marR="0" lvl="0" indent="0" algn="r" rtl="0">
              <a:spcBef>
                <a:spcPts val="0"/>
              </a:spcBef>
              <a:buSzPct val="25000"/>
              <a:buNone/>
            </a:pPr>
            <a:fld id="{00000000-1234-1234-1234-123412341234}" type="slidenum">
              <a:rPr lang="en-US" sz="1200" smtClean="0">
                <a:solidFill>
                  <a:schemeClr val="lt1"/>
                </a:solidFill>
                <a:latin typeface="Calibri"/>
                <a:ea typeface="Calibri"/>
                <a:cs typeface="Calibri"/>
                <a:sym typeface="Calibri"/>
              </a:rPr>
              <a:t>11</a:t>
            </a:fld>
            <a:endParaRPr lang="en-US" sz="12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4377303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13955"/>
            <a:ext cx="8229600" cy="1143000"/>
          </a:xfrm>
        </p:spPr>
        <p:txBody>
          <a:bodyPr/>
          <a:lstStyle/>
          <a:p>
            <a:r>
              <a:rPr lang="en-US" sz="4400" dirty="0">
                <a:latin typeface="Arial" panose="020B0604020202020204" pitchFamily="34" charset="0"/>
                <a:cs typeface="Arial" panose="020B0604020202020204" pitchFamily="34" charset="0"/>
              </a:rPr>
              <a:t>Three Oppositions in 79 Days!</a:t>
            </a:r>
          </a:p>
        </p:txBody>
      </p:sp>
      <p:sp>
        <p:nvSpPr>
          <p:cNvPr id="3" name="Text Placeholder 2"/>
          <p:cNvSpPr>
            <a:spLocks noGrp="1"/>
          </p:cNvSpPr>
          <p:nvPr>
            <p:ph type="body" idx="1"/>
          </p:nvPr>
        </p:nvSpPr>
        <p:spPr/>
        <p:txBody>
          <a:bodyPr/>
          <a:lstStyle/>
          <a:p>
            <a:pPr marL="254000" indent="0">
              <a:buNone/>
            </a:pPr>
            <a:endParaRPr lang="en-US" dirty="0">
              <a:solidFill>
                <a:schemeClr val="bg1"/>
              </a:solidFill>
              <a:latin typeface="Arial" panose="020B0604020202020204" pitchFamily="34" charset="0"/>
              <a:cs typeface="Arial" panose="020B0604020202020204" pitchFamily="34" charset="0"/>
            </a:endParaRPr>
          </a:p>
          <a:p>
            <a:pPr marL="254000" indent="0" algn="ctr">
              <a:buNone/>
            </a:pPr>
            <a:r>
              <a:rPr lang="en-US" dirty="0">
                <a:solidFill>
                  <a:schemeClr val="accent1">
                    <a:lumMod val="75000"/>
                  </a:schemeClr>
                </a:solidFill>
                <a:latin typeface="Arial" panose="020B0604020202020204" pitchFamily="34" charset="0"/>
                <a:cs typeface="Arial" panose="020B0604020202020204" pitchFamily="34" charset="0"/>
              </a:rPr>
              <a:t>Jupiter: May 8</a:t>
            </a:r>
            <a:r>
              <a:rPr lang="en-US" baseline="30000" dirty="0">
                <a:solidFill>
                  <a:schemeClr val="accent1">
                    <a:lumMod val="75000"/>
                  </a:schemeClr>
                </a:solidFill>
                <a:latin typeface="Arial" panose="020B0604020202020204" pitchFamily="34" charset="0"/>
                <a:cs typeface="Arial" panose="020B0604020202020204" pitchFamily="34" charset="0"/>
              </a:rPr>
              <a:t>th</a:t>
            </a:r>
            <a:endParaRPr lang="en-US" dirty="0">
              <a:solidFill>
                <a:schemeClr val="accent1">
                  <a:lumMod val="75000"/>
                </a:schemeClr>
              </a:solidFill>
              <a:latin typeface="Arial" panose="020B0604020202020204" pitchFamily="34" charset="0"/>
              <a:cs typeface="Arial" panose="020B0604020202020204" pitchFamily="34" charset="0"/>
            </a:endParaRPr>
          </a:p>
          <a:p>
            <a:pPr marL="254000" indent="0" algn="ctr">
              <a:buNone/>
            </a:pPr>
            <a:endParaRPr lang="en-US" dirty="0">
              <a:solidFill>
                <a:schemeClr val="bg1"/>
              </a:solidFill>
              <a:latin typeface="Arial" panose="020B0604020202020204" pitchFamily="34" charset="0"/>
              <a:cs typeface="Arial" panose="020B0604020202020204" pitchFamily="34" charset="0"/>
            </a:endParaRPr>
          </a:p>
          <a:p>
            <a:pPr marL="254000" indent="0" algn="ctr">
              <a:buNone/>
            </a:pPr>
            <a:r>
              <a:rPr lang="en-US" dirty="0">
                <a:solidFill>
                  <a:schemeClr val="bg1"/>
                </a:solidFill>
                <a:latin typeface="Arial" panose="020B0604020202020204" pitchFamily="34" charset="0"/>
                <a:cs typeface="Arial" panose="020B0604020202020204" pitchFamily="34" charset="0"/>
              </a:rPr>
              <a:t>Saturn: June 27</a:t>
            </a:r>
            <a:r>
              <a:rPr lang="en-US" baseline="30000" dirty="0">
                <a:solidFill>
                  <a:schemeClr val="bg1"/>
                </a:solidFill>
                <a:latin typeface="Arial" panose="020B0604020202020204" pitchFamily="34" charset="0"/>
                <a:cs typeface="Arial" panose="020B0604020202020204" pitchFamily="34" charset="0"/>
              </a:rPr>
              <a:t>th</a:t>
            </a:r>
            <a:endParaRPr lang="en-US" dirty="0">
              <a:solidFill>
                <a:schemeClr val="bg1"/>
              </a:solidFill>
              <a:latin typeface="Arial" panose="020B0604020202020204" pitchFamily="34" charset="0"/>
              <a:cs typeface="Arial" panose="020B0604020202020204" pitchFamily="34" charset="0"/>
            </a:endParaRPr>
          </a:p>
          <a:p>
            <a:pPr marL="254000" indent="0" algn="ctr">
              <a:buNone/>
            </a:pPr>
            <a:endParaRPr lang="en-US" dirty="0">
              <a:solidFill>
                <a:schemeClr val="bg1"/>
              </a:solidFill>
              <a:latin typeface="Arial" panose="020B0604020202020204" pitchFamily="34" charset="0"/>
              <a:cs typeface="Arial" panose="020B0604020202020204" pitchFamily="34" charset="0"/>
            </a:endParaRPr>
          </a:p>
          <a:p>
            <a:pPr marL="254000" indent="0" algn="ctr">
              <a:buNone/>
            </a:pPr>
            <a:r>
              <a:rPr lang="en-US" dirty="0">
                <a:solidFill>
                  <a:schemeClr val="bg1"/>
                </a:solidFill>
                <a:latin typeface="Arial" panose="020B0604020202020204" pitchFamily="34" charset="0"/>
                <a:cs typeface="Arial" panose="020B0604020202020204" pitchFamily="34" charset="0"/>
              </a:rPr>
              <a:t>Mars: July 27</a:t>
            </a:r>
            <a:r>
              <a:rPr lang="en-US" baseline="30000" dirty="0">
                <a:solidFill>
                  <a:schemeClr val="bg1"/>
                </a:solidFill>
                <a:latin typeface="Arial" panose="020B0604020202020204" pitchFamily="34" charset="0"/>
                <a:cs typeface="Arial" panose="020B0604020202020204" pitchFamily="34" charset="0"/>
              </a:rPr>
              <a:t>th</a:t>
            </a:r>
            <a:r>
              <a:rPr lang="en-US"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688834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6"/>
            <a:ext cx="8229600" cy="1554163"/>
          </a:xfrm>
        </p:spPr>
        <p:txBody>
          <a:bodyPr/>
          <a:lstStyle/>
          <a:p>
            <a:r>
              <a:rPr lang="en-US" dirty="0">
                <a:latin typeface="Arial" panose="020B0604020202020204" pitchFamily="34" charset="0"/>
                <a:cs typeface="Arial" panose="020B0604020202020204" pitchFamily="34" charset="0"/>
              </a:rPr>
              <a:t>Venus</a:t>
            </a:r>
          </a:p>
        </p:txBody>
      </p:sp>
      <p:sp>
        <p:nvSpPr>
          <p:cNvPr id="3" name="Text Placeholder 2"/>
          <p:cNvSpPr>
            <a:spLocks noGrp="1"/>
          </p:cNvSpPr>
          <p:nvPr>
            <p:ph type="body" idx="1"/>
          </p:nvPr>
        </p:nvSpPr>
        <p:spPr/>
        <p:txBody>
          <a:bodyPr/>
          <a:lstStyle/>
          <a:p>
            <a:pPr marL="254000" indent="0">
              <a:buNone/>
            </a:pPr>
            <a:endParaRPr lang="en-US" dirty="0"/>
          </a:p>
          <a:p>
            <a:pPr marL="254000" indent="0">
              <a:buNone/>
            </a:pPr>
            <a:endParaRPr lang="en-US" dirty="0"/>
          </a:p>
        </p:txBody>
      </p:sp>
      <p:sp>
        <p:nvSpPr>
          <p:cNvPr id="5" name="Rectangle 4"/>
          <p:cNvSpPr/>
          <p:nvPr/>
        </p:nvSpPr>
        <p:spPr>
          <a:xfrm>
            <a:off x="457200" y="2005167"/>
            <a:ext cx="8229600" cy="3970318"/>
          </a:xfrm>
          <a:prstGeom prst="rect">
            <a:avLst/>
          </a:prstGeom>
        </p:spPr>
        <p:txBody>
          <a:bodyPr wrap="square">
            <a:spAutoFit/>
          </a:bodyPr>
          <a:lstStyle/>
          <a:p>
            <a:pPr algn="ctr"/>
            <a:r>
              <a:rPr lang="en-US" sz="3600" dirty="0">
                <a:solidFill>
                  <a:schemeClr val="bg1"/>
                </a:solidFill>
              </a:rPr>
              <a:t>15 Aug – Dichotomy (Half phase)</a:t>
            </a:r>
          </a:p>
          <a:p>
            <a:pPr algn="ctr"/>
            <a:endParaRPr lang="en-US" sz="3600" dirty="0">
              <a:solidFill>
                <a:schemeClr val="bg1"/>
              </a:solidFill>
            </a:endParaRPr>
          </a:p>
          <a:p>
            <a:pPr algn="ctr"/>
            <a:r>
              <a:rPr lang="en-US" sz="3600" dirty="0">
                <a:solidFill>
                  <a:schemeClr val="bg1"/>
                </a:solidFill>
              </a:rPr>
              <a:t>17 Aug – Greatest elongation east</a:t>
            </a:r>
          </a:p>
          <a:p>
            <a:pPr algn="ctr"/>
            <a:endParaRPr lang="en-US" sz="3600" dirty="0">
              <a:solidFill>
                <a:schemeClr val="bg1"/>
              </a:solidFill>
            </a:endParaRPr>
          </a:p>
          <a:p>
            <a:pPr algn="ctr"/>
            <a:r>
              <a:rPr lang="en-US" sz="3600" dirty="0">
                <a:solidFill>
                  <a:schemeClr val="bg1"/>
                </a:solidFill>
              </a:rPr>
              <a:t>25 Sep – Greatest brightness</a:t>
            </a:r>
          </a:p>
          <a:p>
            <a:pPr algn="ctr"/>
            <a:endParaRPr lang="en-US" sz="3600" dirty="0">
              <a:solidFill>
                <a:schemeClr val="bg1"/>
              </a:solidFill>
            </a:endParaRPr>
          </a:p>
          <a:p>
            <a:pPr algn="ctr"/>
            <a:r>
              <a:rPr lang="en-US" sz="3600" dirty="0">
                <a:solidFill>
                  <a:schemeClr val="bg1"/>
                </a:solidFill>
              </a:rPr>
              <a:t>26 Oct  – Inferior solar conjunction</a:t>
            </a:r>
          </a:p>
        </p:txBody>
      </p:sp>
    </p:spTree>
    <p:extLst>
      <p:ext uri="{BB962C8B-B14F-4D97-AF65-F5344CB8AC3E}">
        <p14:creationId xmlns:p14="http://schemas.microsoft.com/office/powerpoint/2010/main" val="25184118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Shape 126"/>
          <p:cNvSpPr txBox="1">
            <a:spLocks noGrp="1"/>
          </p:cNvSpPr>
          <p:nvPr>
            <p:ph type="body" idx="1"/>
          </p:nvPr>
        </p:nvSpPr>
        <p:spPr>
          <a:xfrm>
            <a:off x="494270" y="455386"/>
            <a:ext cx="8229600" cy="56896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Clr>
                <a:srgbClr val="FFFF00"/>
              </a:buClr>
              <a:buSzPct val="25000"/>
              <a:buFont typeface="Arial"/>
              <a:buNone/>
            </a:pPr>
            <a:endParaRPr sz="2400" b="1" i="0" u="none" strike="noStrike" cap="none" dirty="0">
              <a:solidFill>
                <a:srgbClr val="00B0F0"/>
              </a:solidFill>
              <a:sym typeface="Times New Roman"/>
            </a:endParaRPr>
          </a:p>
          <a:p>
            <a:pPr marL="0" marR="0" lvl="0" indent="0" algn="ctr" rtl="0">
              <a:spcBef>
                <a:spcPts val="1200"/>
              </a:spcBef>
              <a:spcAft>
                <a:spcPts val="0"/>
              </a:spcAft>
              <a:buClr>
                <a:srgbClr val="FFFF00"/>
              </a:buClr>
              <a:buSzPct val="25000"/>
              <a:buFont typeface="Arial"/>
              <a:buNone/>
            </a:pPr>
            <a:r>
              <a:rPr lang="en-US" b="1" i="0" u="none" strike="noStrike" cap="none" dirty="0">
                <a:solidFill>
                  <a:srgbClr val="00B0F0"/>
                </a:solidFill>
                <a:sym typeface="Times New Roman"/>
              </a:rPr>
              <a:t>This Evening’s Speaker</a:t>
            </a:r>
            <a:endParaRPr lang="en-US" sz="3600" b="1" i="0" u="none" strike="noStrike" cap="none" dirty="0">
              <a:solidFill>
                <a:srgbClr val="00B0F0"/>
              </a:solidFill>
              <a:sym typeface="Times New Roman"/>
            </a:endParaRPr>
          </a:p>
          <a:p>
            <a:pPr marL="0" lvl="0" indent="0" algn="ctr">
              <a:spcBef>
                <a:spcPts val="1200"/>
              </a:spcBef>
              <a:buSzPct val="25000"/>
              <a:buNone/>
            </a:pPr>
            <a:endParaRPr lang="en-US" sz="3600" dirty="0">
              <a:solidFill>
                <a:schemeClr val="bg1"/>
              </a:solidFill>
            </a:endParaRPr>
          </a:p>
          <a:p>
            <a:pPr marL="0" lvl="0" indent="0" algn="ctr">
              <a:spcBef>
                <a:spcPts val="1200"/>
              </a:spcBef>
              <a:buSzPct val="25000"/>
              <a:buNone/>
            </a:pPr>
            <a:r>
              <a:rPr lang="en-US" sz="2800" dirty="0">
                <a:solidFill>
                  <a:schemeClr val="bg1"/>
                </a:solidFill>
              </a:rPr>
              <a:t>Richard Orr</a:t>
            </a:r>
          </a:p>
          <a:p>
            <a:pPr marL="0" lvl="0" indent="0" algn="ctr">
              <a:spcBef>
                <a:spcPts val="1200"/>
              </a:spcBef>
              <a:buSzPct val="25000"/>
              <a:buNone/>
            </a:pPr>
            <a:r>
              <a:rPr lang="en-US" sz="2800" dirty="0">
                <a:solidFill>
                  <a:schemeClr val="bg1"/>
                </a:solidFill>
              </a:rPr>
              <a:t>HAL Member</a:t>
            </a:r>
          </a:p>
          <a:p>
            <a:pPr marL="0" lvl="0" indent="0" algn="ctr">
              <a:spcBef>
                <a:spcPts val="1200"/>
              </a:spcBef>
              <a:buSzPct val="25000"/>
              <a:buNone/>
            </a:pPr>
            <a:endParaRPr lang="en-US" sz="3600" dirty="0">
              <a:solidFill>
                <a:schemeClr val="bg1"/>
              </a:solidFill>
            </a:endParaRPr>
          </a:p>
          <a:p>
            <a:pPr lvl="0" algn="ctr">
              <a:buSzPct val="25000"/>
            </a:pPr>
            <a:r>
              <a:rPr lang="en-US" sz="3600" dirty="0">
                <a:solidFill>
                  <a:schemeClr val="bg1"/>
                </a:solidFill>
                <a:latin typeface="Calibri"/>
                <a:ea typeface="Calibri"/>
                <a:cs typeface="Calibri"/>
                <a:sym typeface="Calibri"/>
              </a:rPr>
              <a:t>Tips on Observing Mars During the 2018 Opposition</a:t>
            </a:r>
            <a:endParaRPr lang="en-US" sz="4400" dirty="0">
              <a:solidFill>
                <a:schemeClr val="bg1"/>
              </a:solidFill>
              <a:latin typeface="Calibri"/>
              <a:ea typeface="Calibri"/>
              <a:cs typeface="Calibri"/>
              <a:sym typeface="Calibri"/>
            </a:endParaRPr>
          </a:p>
          <a:p>
            <a:pPr marL="0" lvl="0" indent="0" algn="ctr">
              <a:spcBef>
                <a:spcPts val="1200"/>
              </a:spcBef>
              <a:buSzPct val="25000"/>
              <a:buNone/>
            </a:pPr>
            <a:endParaRPr lang="en-US" sz="3600" dirty="0"/>
          </a:p>
          <a:p>
            <a:pPr marL="0" lvl="0" indent="0" algn="ctr">
              <a:spcBef>
                <a:spcPts val="1200"/>
              </a:spcBef>
              <a:buSzPct val="25000"/>
              <a:buNone/>
            </a:pPr>
            <a:endParaRPr lang="en-US" sz="3600" dirty="0"/>
          </a:p>
          <a:p>
            <a:pPr marL="0" lvl="0" indent="0" algn="ctr">
              <a:spcBef>
                <a:spcPts val="1200"/>
              </a:spcBef>
              <a:buSzPct val="25000"/>
              <a:buNone/>
            </a:pPr>
            <a:endParaRPr lang="en-US" sz="3200" b="0" i="0" u="none" strike="noStrike" cap="none" dirty="0">
              <a:solidFill>
                <a:srgbClr val="FFFF00"/>
              </a:solidFill>
              <a:sym typeface="Times New Roman"/>
            </a:endParaRPr>
          </a:p>
        </p:txBody>
      </p:sp>
      <p:sp>
        <p:nvSpPr>
          <p:cNvPr id="127" name="Shape 127"/>
          <p:cNvSpPr/>
          <p:nvPr/>
        </p:nvSpPr>
        <p:spPr>
          <a:xfrm>
            <a:off x="8562975" y="5598317"/>
            <a:ext cx="247649" cy="142875"/>
          </a:xfrm>
          <a:prstGeom prst="rect">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Times New Roman"/>
              <a:ea typeface="Times New Roman"/>
              <a:cs typeface="Times New Roman"/>
              <a:sym typeface="Times New Roman"/>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2281237"/>
            <a:ext cx="8229600" cy="1143000"/>
          </a:xfrm>
        </p:spPr>
        <p:txBody>
          <a:bodyPr/>
          <a:lstStyle/>
          <a:p>
            <a:r>
              <a:rPr lang="en-US"/>
              <a:t>Member </a:t>
            </a:r>
            <a:br>
              <a:rPr lang="en-US"/>
            </a:br>
            <a:r>
              <a:rPr lang="en-US"/>
              <a:t>Astrophotos and Sketches</a:t>
            </a:r>
          </a:p>
        </p:txBody>
      </p:sp>
    </p:spTree>
    <p:extLst>
      <p:ext uri="{BB962C8B-B14F-4D97-AF65-F5344CB8AC3E}">
        <p14:creationId xmlns:p14="http://schemas.microsoft.com/office/powerpoint/2010/main" val="26342358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619250" y="742950"/>
            <a:ext cx="5597366" cy="4867275"/>
          </a:xfrm>
          <a:prstGeom prst="rect">
            <a:avLst/>
          </a:prstGeom>
        </p:spPr>
      </p:pic>
      <p:sp>
        <p:nvSpPr>
          <p:cNvPr id="3" name="TextBox 2"/>
          <p:cNvSpPr txBox="1"/>
          <p:nvPr/>
        </p:nvSpPr>
        <p:spPr>
          <a:xfrm>
            <a:off x="1485898" y="5705475"/>
            <a:ext cx="5562602" cy="338554"/>
          </a:xfrm>
          <a:prstGeom prst="rect">
            <a:avLst/>
          </a:prstGeom>
          <a:noFill/>
        </p:spPr>
        <p:txBody>
          <a:bodyPr wrap="square" rtlCol="0">
            <a:spAutoFit/>
          </a:bodyPr>
          <a:lstStyle/>
          <a:p>
            <a:r>
              <a:rPr lang="en-US" sz="1600" b="1" dirty="0">
                <a:solidFill>
                  <a:schemeClr val="bg1"/>
                </a:solidFill>
              </a:rPr>
              <a:t>David </a:t>
            </a:r>
            <a:r>
              <a:rPr lang="en-US" sz="1600" b="1" dirty="0" err="1">
                <a:solidFill>
                  <a:schemeClr val="bg1"/>
                </a:solidFill>
              </a:rPr>
              <a:t>Illig’s</a:t>
            </a:r>
            <a:r>
              <a:rPr lang="en-US" sz="1600" b="1" dirty="0">
                <a:solidFill>
                  <a:schemeClr val="bg1"/>
                </a:solidFill>
              </a:rPr>
              <a:t> TSO-106 on its new mount</a:t>
            </a:r>
          </a:p>
        </p:txBody>
      </p:sp>
    </p:spTree>
    <p:extLst>
      <p:ext uri="{BB962C8B-B14F-4D97-AF65-F5344CB8AC3E}">
        <p14:creationId xmlns:p14="http://schemas.microsoft.com/office/powerpoint/2010/main" val="18543220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stretch>
            <a:fillRect/>
          </a:stretch>
        </p:blipFill>
        <p:spPr>
          <a:xfrm>
            <a:off x="0" y="51118"/>
            <a:ext cx="9144000" cy="6075045"/>
          </a:xfrm>
          <a:prstGeom prst="rect">
            <a:avLst/>
          </a:prstGeom>
        </p:spPr>
      </p:pic>
      <p:sp>
        <p:nvSpPr>
          <p:cNvPr id="5" name="TextBox 4"/>
          <p:cNvSpPr txBox="1"/>
          <p:nvPr/>
        </p:nvSpPr>
        <p:spPr>
          <a:xfrm>
            <a:off x="390525" y="6126163"/>
            <a:ext cx="5562602" cy="553998"/>
          </a:xfrm>
          <a:prstGeom prst="rect">
            <a:avLst/>
          </a:prstGeom>
          <a:noFill/>
        </p:spPr>
        <p:txBody>
          <a:bodyPr wrap="square" rtlCol="0">
            <a:spAutoFit/>
          </a:bodyPr>
          <a:lstStyle/>
          <a:p>
            <a:r>
              <a:rPr lang="en-US" sz="1600" b="1" dirty="0">
                <a:solidFill>
                  <a:schemeClr val="bg1"/>
                </a:solidFill>
              </a:rPr>
              <a:t>Sadr 21</a:t>
            </a:r>
          </a:p>
          <a:p>
            <a:r>
              <a:rPr lang="en-US" dirty="0">
                <a:solidFill>
                  <a:schemeClr val="bg1"/>
                </a:solidFill>
              </a:rPr>
              <a:t>David Illig</a:t>
            </a:r>
          </a:p>
        </p:txBody>
      </p:sp>
    </p:spTree>
    <p:extLst>
      <p:ext uri="{BB962C8B-B14F-4D97-AF65-F5344CB8AC3E}">
        <p14:creationId xmlns:p14="http://schemas.microsoft.com/office/powerpoint/2010/main" val="35756852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9144000" cy="6075045"/>
          </a:xfrm>
          <a:prstGeom prst="rect">
            <a:avLst/>
          </a:prstGeom>
        </p:spPr>
      </p:pic>
      <p:sp>
        <p:nvSpPr>
          <p:cNvPr id="5" name="TextBox 4"/>
          <p:cNvSpPr txBox="1"/>
          <p:nvPr/>
        </p:nvSpPr>
        <p:spPr>
          <a:xfrm>
            <a:off x="390525" y="6126163"/>
            <a:ext cx="5562602" cy="553998"/>
          </a:xfrm>
          <a:prstGeom prst="rect">
            <a:avLst/>
          </a:prstGeom>
          <a:noFill/>
        </p:spPr>
        <p:txBody>
          <a:bodyPr wrap="square" rtlCol="0">
            <a:spAutoFit/>
          </a:bodyPr>
          <a:lstStyle/>
          <a:p>
            <a:r>
              <a:rPr lang="en-US" sz="1600" b="1" dirty="0">
                <a:solidFill>
                  <a:schemeClr val="bg1"/>
                </a:solidFill>
              </a:rPr>
              <a:t>M29 Sadr 21 in RGB</a:t>
            </a:r>
          </a:p>
          <a:p>
            <a:r>
              <a:rPr lang="en-US" dirty="0">
                <a:solidFill>
                  <a:schemeClr val="bg1"/>
                </a:solidFill>
              </a:rPr>
              <a:t>David Illig</a:t>
            </a:r>
          </a:p>
        </p:txBody>
      </p:sp>
    </p:spTree>
    <p:extLst>
      <p:ext uri="{BB962C8B-B14F-4D97-AF65-F5344CB8AC3E}">
        <p14:creationId xmlns:p14="http://schemas.microsoft.com/office/powerpoint/2010/main" val="13003969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stretch>
            <a:fillRect/>
          </a:stretch>
        </p:blipFill>
        <p:spPr>
          <a:xfrm>
            <a:off x="0" y="10477"/>
            <a:ext cx="9144000" cy="6075045"/>
          </a:xfrm>
          <a:prstGeom prst="rect">
            <a:avLst/>
          </a:prstGeom>
        </p:spPr>
      </p:pic>
      <p:sp>
        <p:nvSpPr>
          <p:cNvPr id="6" name="TextBox 5"/>
          <p:cNvSpPr txBox="1"/>
          <p:nvPr/>
        </p:nvSpPr>
        <p:spPr>
          <a:xfrm>
            <a:off x="390525" y="6126163"/>
            <a:ext cx="5562602" cy="553998"/>
          </a:xfrm>
          <a:prstGeom prst="rect">
            <a:avLst/>
          </a:prstGeom>
          <a:noFill/>
        </p:spPr>
        <p:txBody>
          <a:bodyPr wrap="square" rtlCol="0">
            <a:spAutoFit/>
          </a:bodyPr>
          <a:lstStyle/>
          <a:p>
            <a:r>
              <a:rPr lang="en-US" sz="1600" b="1" dirty="0">
                <a:solidFill>
                  <a:schemeClr val="bg1"/>
                </a:solidFill>
              </a:rPr>
              <a:t>M8, M20, and M21</a:t>
            </a:r>
          </a:p>
          <a:p>
            <a:r>
              <a:rPr lang="en-US" dirty="0">
                <a:solidFill>
                  <a:schemeClr val="bg1"/>
                </a:solidFill>
              </a:rPr>
              <a:t>David Illig</a:t>
            </a:r>
          </a:p>
        </p:txBody>
      </p:sp>
    </p:spTree>
    <p:extLst>
      <p:ext uri="{BB962C8B-B14F-4D97-AF65-F5344CB8AC3E}">
        <p14:creationId xmlns:p14="http://schemas.microsoft.com/office/powerpoint/2010/main" val="26876726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95" name="Shape 95" descr="m46m47_hetlage_f.jpg"/>
          <p:cNvPicPr preferRelativeResize="0"/>
          <p:nvPr/>
        </p:nvPicPr>
        <p:blipFill rotWithShape="1">
          <a:blip r:embed="rId3">
            <a:alphaModFix/>
          </a:blip>
          <a:srcRect l="3514" r="4188"/>
          <a:stretch/>
        </p:blipFill>
        <p:spPr>
          <a:xfrm>
            <a:off x="0" y="44970"/>
            <a:ext cx="9144000" cy="6858000"/>
          </a:xfrm>
          <a:prstGeom prst="rect">
            <a:avLst/>
          </a:prstGeom>
          <a:noFill/>
          <a:ln>
            <a:noFill/>
          </a:ln>
        </p:spPr>
      </p:pic>
      <p:sp>
        <p:nvSpPr>
          <p:cNvPr id="96" name="Shape 96"/>
          <p:cNvSpPr txBox="1"/>
          <p:nvPr/>
        </p:nvSpPr>
        <p:spPr>
          <a:xfrm>
            <a:off x="457200" y="2015685"/>
            <a:ext cx="8229600" cy="2968487"/>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538CD5"/>
              </a:buClr>
              <a:buSzPct val="25000"/>
              <a:buFont typeface="Times New Roman"/>
              <a:buNone/>
            </a:pPr>
            <a:r>
              <a:rPr lang="en-US" sz="7200" b="1" i="0" u="none" strike="noStrike" cap="none">
                <a:solidFill>
                  <a:srgbClr val="538CD5"/>
                </a:solidFill>
                <a:latin typeface="Times New Roman"/>
                <a:ea typeface="Times New Roman"/>
                <a:cs typeface="Times New Roman"/>
                <a:sym typeface="Times New Roman"/>
              </a:rPr>
              <a:t>Introductions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9144000" cy="6075045"/>
          </a:xfrm>
          <a:prstGeom prst="rect">
            <a:avLst/>
          </a:prstGeom>
        </p:spPr>
      </p:pic>
      <p:sp>
        <p:nvSpPr>
          <p:cNvPr id="5" name="TextBox 4"/>
          <p:cNvSpPr txBox="1"/>
          <p:nvPr/>
        </p:nvSpPr>
        <p:spPr>
          <a:xfrm>
            <a:off x="390525" y="6126163"/>
            <a:ext cx="5562602" cy="553998"/>
          </a:xfrm>
          <a:prstGeom prst="rect">
            <a:avLst/>
          </a:prstGeom>
          <a:noFill/>
        </p:spPr>
        <p:txBody>
          <a:bodyPr wrap="square" rtlCol="0">
            <a:spAutoFit/>
          </a:bodyPr>
          <a:lstStyle/>
          <a:p>
            <a:r>
              <a:rPr lang="en-US" sz="1600" b="1" dirty="0">
                <a:solidFill>
                  <a:schemeClr val="bg1"/>
                </a:solidFill>
              </a:rPr>
              <a:t>M8, M20, and M21</a:t>
            </a:r>
          </a:p>
          <a:p>
            <a:r>
              <a:rPr lang="en-US" dirty="0">
                <a:solidFill>
                  <a:schemeClr val="bg1"/>
                </a:solidFill>
              </a:rPr>
              <a:t>David Illig</a:t>
            </a:r>
          </a:p>
        </p:txBody>
      </p:sp>
    </p:spTree>
    <p:extLst>
      <p:ext uri="{BB962C8B-B14F-4D97-AF65-F5344CB8AC3E}">
        <p14:creationId xmlns:p14="http://schemas.microsoft.com/office/powerpoint/2010/main" val="38231323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Shape 133"/>
          <p:cNvSpPr txBox="1"/>
          <p:nvPr/>
        </p:nvSpPr>
        <p:spPr>
          <a:xfrm>
            <a:off x="596900" y="33920"/>
            <a:ext cx="8229600" cy="658158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538CD5"/>
              </a:buClr>
              <a:buSzPct val="25000"/>
              <a:buFont typeface="Times New Roman"/>
              <a:buNone/>
            </a:pPr>
            <a:r>
              <a:rPr lang="en-US" sz="6000" b="1" i="0" u="none" strike="noStrike" cap="none">
                <a:solidFill>
                  <a:srgbClr val="538CD5"/>
                </a:solidFill>
                <a:latin typeface="Times New Roman"/>
                <a:ea typeface="Times New Roman"/>
                <a:cs typeface="Times New Roman"/>
                <a:sym typeface="Times New Roman"/>
              </a:rPr>
              <a:t>Member’s astrophotos</a:t>
            </a:r>
          </a:p>
          <a:p>
            <a:pPr marL="0" marR="0" lvl="0" indent="0" algn="ctr" rtl="0">
              <a:lnSpc>
                <a:spcPct val="100000"/>
              </a:lnSpc>
              <a:spcBef>
                <a:spcPts val="0"/>
              </a:spcBef>
              <a:spcAft>
                <a:spcPts val="0"/>
              </a:spcAft>
              <a:buClr>
                <a:srgbClr val="538CD5"/>
              </a:buClr>
              <a:buSzPct val="25000"/>
              <a:buFont typeface="Times New Roman"/>
              <a:buNone/>
            </a:pPr>
            <a:r>
              <a:rPr lang="en-US" sz="6000" b="1">
                <a:solidFill>
                  <a:srgbClr val="538CD5"/>
                </a:solidFill>
                <a:latin typeface="Times New Roman"/>
                <a:ea typeface="Times New Roman"/>
                <a:cs typeface="Times New Roman"/>
                <a:sym typeface="Times New Roman"/>
              </a:rPr>
              <a:t>and sketches</a:t>
            </a:r>
          </a:p>
        </p:txBody>
      </p:sp>
      <p:pic>
        <p:nvPicPr>
          <p:cNvPr id="2" name="Picture 1"/>
          <p:cNvPicPr>
            <a:picLocks noChangeAspect="1"/>
          </p:cNvPicPr>
          <p:nvPr/>
        </p:nvPicPr>
        <p:blipFill>
          <a:blip r:embed="rId3"/>
          <a:stretch>
            <a:fillRect/>
          </a:stretch>
        </p:blipFill>
        <p:spPr>
          <a:xfrm>
            <a:off x="0" y="381000"/>
            <a:ext cx="9144000" cy="6096000"/>
          </a:xfrm>
          <a:prstGeom prst="rect">
            <a:avLst/>
          </a:prstGeom>
        </p:spPr>
      </p:pic>
      <p:sp>
        <p:nvSpPr>
          <p:cNvPr id="4" name="TextBox 3"/>
          <p:cNvSpPr txBox="1"/>
          <p:nvPr/>
        </p:nvSpPr>
        <p:spPr>
          <a:xfrm>
            <a:off x="447673" y="5724525"/>
            <a:ext cx="5562602" cy="769441"/>
          </a:xfrm>
          <a:prstGeom prst="rect">
            <a:avLst/>
          </a:prstGeom>
          <a:noFill/>
        </p:spPr>
        <p:txBody>
          <a:bodyPr wrap="square" rtlCol="0">
            <a:spAutoFit/>
          </a:bodyPr>
          <a:lstStyle/>
          <a:p>
            <a:r>
              <a:rPr lang="en-US" sz="1600" b="1" dirty="0">
                <a:solidFill>
                  <a:schemeClr val="bg1"/>
                </a:solidFill>
              </a:rPr>
              <a:t>The Milky Way, Mars, Saturn, and Jupiter</a:t>
            </a:r>
          </a:p>
          <a:p>
            <a:r>
              <a:rPr lang="en-US" dirty="0">
                <a:solidFill>
                  <a:schemeClr val="bg1"/>
                </a:solidFill>
              </a:rPr>
              <a:t>Cherry Springs Star Party, PA, June 2018</a:t>
            </a:r>
          </a:p>
          <a:p>
            <a:r>
              <a:rPr lang="en-US" dirty="0">
                <a:solidFill>
                  <a:schemeClr val="bg1"/>
                </a:solidFill>
              </a:rPr>
              <a:t>James </a:t>
            </a:r>
            <a:r>
              <a:rPr lang="en-US" dirty="0" err="1">
                <a:solidFill>
                  <a:schemeClr val="bg1"/>
                </a:solidFill>
              </a:rPr>
              <a:t>Williinghan</a:t>
            </a:r>
            <a:endParaRPr lang="en-US" dirty="0">
              <a:solidFill>
                <a:schemeClr val="bg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smtClean="0">
                <a:solidFill>
                  <a:schemeClr val="lt1"/>
                </a:solidFill>
                <a:latin typeface="Calibri"/>
                <a:ea typeface="Calibri"/>
                <a:cs typeface="Calibri"/>
                <a:sym typeface="Calibri"/>
              </a:rPr>
              <a:t>22</a:t>
            </a:fld>
            <a:endParaRPr lang="en-US" sz="1200">
              <a:solidFill>
                <a:schemeClr val="lt1"/>
              </a:solidFill>
              <a:latin typeface="Calibri"/>
              <a:ea typeface="Calibri"/>
              <a:cs typeface="Calibri"/>
              <a:sym typeface="Calibri"/>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
        <p:nvSpPr>
          <p:cNvPr id="6" name="TextBox 5"/>
          <p:cNvSpPr txBox="1"/>
          <p:nvPr/>
        </p:nvSpPr>
        <p:spPr>
          <a:xfrm>
            <a:off x="447673" y="5724525"/>
            <a:ext cx="5562602" cy="769441"/>
          </a:xfrm>
          <a:prstGeom prst="rect">
            <a:avLst/>
          </a:prstGeom>
          <a:noFill/>
        </p:spPr>
        <p:txBody>
          <a:bodyPr wrap="square" rtlCol="0">
            <a:spAutoFit/>
          </a:bodyPr>
          <a:lstStyle/>
          <a:p>
            <a:r>
              <a:rPr lang="en-US" sz="1600" b="1" dirty="0">
                <a:solidFill>
                  <a:schemeClr val="bg1"/>
                </a:solidFill>
              </a:rPr>
              <a:t>Bolide</a:t>
            </a:r>
          </a:p>
          <a:p>
            <a:r>
              <a:rPr lang="en-US" dirty="0">
                <a:solidFill>
                  <a:schemeClr val="bg1"/>
                </a:solidFill>
              </a:rPr>
              <a:t>Cherry Springs Star Party, PA, June 2018</a:t>
            </a:r>
          </a:p>
          <a:p>
            <a:r>
              <a:rPr lang="en-US" dirty="0">
                <a:solidFill>
                  <a:schemeClr val="bg1"/>
                </a:solidFill>
              </a:rPr>
              <a:t>James </a:t>
            </a:r>
            <a:r>
              <a:rPr lang="en-US" dirty="0" err="1">
                <a:solidFill>
                  <a:schemeClr val="bg1"/>
                </a:solidFill>
              </a:rPr>
              <a:t>Willinghan</a:t>
            </a:r>
            <a:endParaRPr lang="en-US" dirty="0">
              <a:solidFill>
                <a:schemeClr val="bg1"/>
              </a:solidFill>
            </a:endParaRPr>
          </a:p>
        </p:txBody>
      </p:sp>
    </p:spTree>
    <p:extLst>
      <p:ext uri="{BB962C8B-B14F-4D97-AF65-F5344CB8AC3E}">
        <p14:creationId xmlns:p14="http://schemas.microsoft.com/office/powerpoint/2010/main" val="7339092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Shape 160"/>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rgbClr val="00B0F0"/>
              </a:buClr>
              <a:buSzPct val="25000"/>
              <a:buFont typeface="Times New Roman"/>
              <a:buNone/>
            </a:pPr>
            <a:r>
              <a:rPr lang="en-US" sz="4800" b="0" i="0" u="none" strike="noStrike" cap="none">
                <a:solidFill>
                  <a:srgbClr val="00B0F0"/>
                </a:solidFill>
                <a:latin typeface="Times New Roman"/>
                <a:ea typeface="Times New Roman"/>
                <a:cs typeface="Times New Roman"/>
                <a:sym typeface="Times New Roman"/>
              </a:rPr>
              <a:t>Thank You!</a:t>
            </a:r>
          </a:p>
        </p:txBody>
      </p:sp>
      <p:sp>
        <p:nvSpPr>
          <p:cNvPr id="161" name="Shape 161"/>
          <p:cNvSpPr txBox="1">
            <a:spLocks noGrp="1"/>
          </p:cNvSpPr>
          <p:nvPr>
            <p:ph type="body" idx="1"/>
          </p:nvPr>
        </p:nvSpPr>
        <p:spPr>
          <a:xfrm>
            <a:off x="494270" y="1519195"/>
            <a:ext cx="8229600" cy="1732005"/>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Clr>
                <a:srgbClr val="00FF00"/>
              </a:buClr>
              <a:buSzPct val="25000"/>
              <a:buFont typeface="Arial"/>
              <a:buNone/>
            </a:pPr>
            <a:r>
              <a:rPr lang="en-US" sz="4000" b="0" i="0" u="none" strike="noStrike" cap="none" dirty="0">
                <a:solidFill>
                  <a:srgbClr val="00FF00"/>
                </a:solidFill>
                <a:latin typeface="Times New Roman"/>
                <a:ea typeface="Times New Roman"/>
                <a:cs typeface="Times New Roman"/>
                <a:sym typeface="Times New Roman"/>
              </a:rPr>
              <a:t>Next month’s meeting is on Thursday, </a:t>
            </a:r>
            <a:r>
              <a:rPr lang="en-US" dirty="0">
                <a:solidFill>
                  <a:srgbClr val="00FF00"/>
                </a:solidFill>
              </a:rPr>
              <a:t>July 19</a:t>
            </a:r>
            <a:r>
              <a:rPr lang="en-US" baseline="30000" dirty="0">
                <a:solidFill>
                  <a:srgbClr val="00FF00"/>
                </a:solidFill>
              </a:rPr>
              <a:t>th</a:t>
            </a:r>
            <a:r>
              <a:rPr lang="en-US" sz="4000" b="0" i="0" u="none" strike="noStrike" cap="none" dirty="0">
                <a:solidFill>
                  <a:srgbClr val="00FF00"/>
                </a:solidFill>
                <a:latin typeface="Times New Roman"/>
                <a:ea typeface="Times New Roman"/>
                <a:cs typeface="Times New Roman"/>
                <a:sym typeface="Times New Roman"/>
              </a:rPr>
              <a:t> 2018 at 7 PM</a:t>
            </a:r>
          </a:p>
          <a:p>
            <a:pPr marL="0" marR="0" lvl="0" indent="0" algn="ctr" rtl="0">
              <a:spcBef>
                <a:spcPts val="800"/>
              </a:spcBef>
              <a:buClr>
                <a:srgbClr val="FFFF00"/>
              </a:buClr>
              <a:buSzPct val="25000"/>
              <a:buFont typeface="Arial"/>
              <a:buNone/>
            </a:pPr>
            <a:endParaRPr sz="4000" b="0" i="0" u="none" strike="noStrike" cap="none" dirty="0">
              <a:solidFill>
                <a:srgbClr val="00FF00"/>
              </a:solidFill>
              <a:latin typeface="Times New Roman"/>
              <a:ea typeface="Times New Roman"/>
              <a:cs typeface="Times New Roman"/>
              <a:sym typeface="Times New Roman"/>
            </a:endParaRPr>
          </a:p>
        </p:txBody>
      </p:sp>
      <p:sp>
        <p:nvSpPr>
          <p:cNvPr id="162" name="Shape 162"/>
          <p:cNvSpPr txBox="1"/>
          <p:nvPr/>
        </p:nvSpPr>
        <p:spPr>
          <a:xfrm>
            <a:off x="508289" y="3196791"/>
            <a:ext cx="8172042" cy="3216707"/>
          </a:xfrm>
          <a:prstGeom prst="rect">
            <a:avLst/>
          </a:prstGeom>
          <a:noFill/>
          <a:ln>
            <a:noFill/>
          </a:ln>
        </p:spPr>
        <p:txBody>
          <a:bodyPr lIns="91425" tIns="45700" rIns="91425" bIns="45700" anchor="t" anchorCtr="0">
            <a:noAutofit/>
          </a:bodyPr>
          <a:lstStyle/>
          <a:p>
            <a:pPr marL="0" marR="0" lvl="0" indent="0" algn="ctr" rtl="0">
              <a:lnSpc>
                <a:spcPct val="100000"/>
              </a:lnSpc>
              <a:spcBef>
                <a:spcPts val="800"/>
              </a:spcBef>
              <a:spcAft>
                <a:spcPts val="0"/>
              </a:spcAft>
              <a:buClr>
                <a:srgbClr val="FFFF00"/>
              </a:buClr>
              <a:buSzPct val="25000"/>
              <a:buFont typeface="Arial"/>
              <a:buNone/>
            </a:pPr>
            <a:endParaRPr lang="en-US" sz="2000" dirty="0">
              <a:solidFill>
                <a:srgbClr val="FFFF00"/>
              </a:solidFill>
              <a:latin typeface="Times New Roman"/>
              <a:ea typeface="Calibri"/>
              <a:cs typeface="Times New Roman"/>
              <a:sym typeface="Times New Roman"/>
            </a:endParaRPr>
          </a:p>
          <a:p>
            <a:pPr lvl="0" algn="ctr">
              <a:spcBef>
                <a:spcPts val="800"/>
              </a:spcBef>
              <a:buClr>
                <a:srgbClr val="FFFF00"/>
              </a:buClr>
              <a:buSzPct val="25000"/>
            </a:pPr>
            <a:r>
              <a:rPr lang="fr-FR" sz="4000" dirty="0">
                <a:solidFill>
                  <a:schemeClr val="bg1"/>
                </a:solidFill>
                <a:latin typeface="Calibri"/>
                <a:ea typeface="Calibri"/>
                <a:cs typeface="Calibri"/>
                <a:sym typeface="Calibri"/>
              </a:rPr>
              <a:t> Lou Mayo</a:t>
            </a:r>
          </a:p>
          <a:p>
            <a:pPr lvl="0" algn="ctr">
              <a:spcBef>
                <a:spcPts val="800"/>
              </a:spcBef>
              <a:buClr>
                <a:srgbClr val="FFFF00"/>
              </a:buClr>
              <a:buSzPct val="25000"/>
            </a:pPr>
            <a:r>
              <a:rPr lang="fr-FR" sz="2800" dirty="0">
                <a:solidFill>
                  <a:schemeClr val="bg1"/>
                </a:solidFill>
                <a:latin typeface="Calibri"/>
                <a:ea typeface="Calibri"/>
                <a:cs typeface="Calibri"/>
                <a:sym typeface="Calibri"/>
              </a:rPr>
              <a:t>NASA, Sciences and Exploration </a:t>
            </a:r>
            <a:r>
              <a:rPr lang="fr-FR" sz="2800" dirty="0" err="1">
                <a:solidFill>
                  <a:schemeClr val="bg1"/>
                </a:solidFill>
                <a:latin typeface="Calibri"/>
                <a:ea typeface="Calibri"/>
                <a:cs typeface="Calibri"/>
                <a:sym typeface="Calibri"/>
              </a:rPr>
              <a:t>Directorate</a:t>
            </a:r>
            <a:r>
              <a:rPr lang="fr-FR" sz="2800" dirty="0">
                <a:solidFill>
                  <a:schemeClr val="bg1"/>
                </a:solidFill>
                <a:latin typeface="Calibri"/>
                <a:ea typeface="Calibri"/>
                <a:cs typeface="Calibri"/>
                <a:sym typeface="Calibri"/>
              </a:rPr>
              <a:t> </a:t>
            </a:r>
            <a:endParaRPr lang="fr-FR" sz="1050" dirty="0">
              <a:solidFill>
                <a:schemeClr val="bg1"/>
              </a:solidFill>
              <a:latin typeface="Calibri"/>
              <a:ea typeface="Calibri"/>
              <a:cs typeface="Calibri"/>
              <a:sym typeface="Calibri"/>
            </a:endParaRPr>
          </a:p>
          <a:p>
            <a:pPr lvl="0" algn="ctr">
              <a:spcBef>
                <a:spcPts val="800"/>
              </a:spcBef>
              <a:buClr>
                <a:srgbClr val="FFFF00"/>
              </a:buClr>
              <a:buSzPct val="25000"/>
            </a:pPr>
            <a:endParaRPr lang="fr-FR" dirty="0">
              <a:solidFill>
                <a:schemeClr val="bg1"/>
              </a:solidFill>
              <a:latin typeface="Calibri"/>
              <a:ea typeface="Calibri"/>
              <a:cs typeface="Calibri"/>
              <a:sym typeface="Calibri"/>
            </a:endParaRPr>
          </a:p>
          <a:p>
            <a:pPr lvl="0" algn="ctr">
              <a:spcBef>
                <a:spcPts val="800"/>
              </a:spcBef>
              <a:buClr>
                <a:srgbClr val="FFFF00"/>
              </a:buClr>
              <a:buSzPct val="25000"/>
            </a:pPr>
            <a:r>
              <a:rPr lang="en-US" sz="4000" dirty="0">
                <a:solidFill>
                  <a:schemeClr val="bg1"/>
                </a:solidFill>
                <a:latin typeface="Calibri"/>
                <a:ea typeface="Calibri"/>
                <a:cs typeface="Calibri"/>
                <a:sym typeface="Calibri"/>
              </a:rPr>
              <a:t>NASA Science Results from the August 21st 2017 Total Solar Eclipse</a:t>
            </a:r>
          </a:p>
        </p:txBody>
      </p:sp>
      <p:sp>
        <p:nvSpPr>
          <p:cNvPr id="163" name="Shape 163"/>
          <p:cNvSpPr/>
          <p:nvPr/>
        </p:nvSpPr>
        <p:spPr>
          <a:xfrm>
            <a:off x="8562975" y="5598317"/>
            <a:ext cx="247649" cy="142875"/>
          </a:xfrm>
          <a:prstGeom prst="rect">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Times New Roman"/>
              <a:ea typeface="Times New Roman"/>
              <a:cs typeface="Times New Roman"/>
              <a:sym typeface="Times New Roman"/>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lstStyle/>
          <a:p>
            <a:r>
              <a:rPr lang="en-US" dirty="0">
                <a:solidFill>
                  <a:schemeClr val="bg1"/>
                </a:solidFill>
                <a:latin typeface="+mn-lt"/>
              </a:rPr>
              <a:t>Observatory Report</a:t>
            </a:r>
            <a:br>
              <a:rPr lang="en-US" dirty="0">
                <a:solidFill>
                  <a:schemeClr val="bg1"/>
                </a:solidFill>
                <a:latin typeface="+mn-lt"/>
              </a:rPr>
            </a:br>
            <a:r>
              <a:rPr lang="en-US" sz="3200" dirty="0">
                <a:solidFill>
                  <a:schemeClr val="bg1"/>
                </a:solidFill>
                <a:latin typeface="+mn-lt"/>
              </a:rPr>
              <a:t>Director: Joel Goodman</a:t>
            </a:r>
          </a:p>
        </p:txBody>
      </p:sp>
      <p:sp>
        <p:nvSpPr>
          <p:cNvPr id="3" name="Text Placeholder 2"/>
          <p:cNvSpPr>
            <a:spLocks noGrp="1"/>
          </p:cNvSpPr>
          <p:nvPr>
            <p:ph type="body" idx="1"/>
          </p:nvPr>
        </p:nvSpPr>
        <p:spPr>
          <a:xfrm>
            <a:off x="457200" y="1930400"/>
            <a:ext cx="8229600" cy="4195763"/>
          </a:xfrm>
        </p:spPr>
        <p:txBody>
          <a:bodyPr/>
          <a:lstStyle/>
          <a:p>
            <a:pPr marL="254000" indent="0">
              <a:buNone/>
            </a:pPr>
            <a:r>
              <a:rPr lang="en-US" sz="3200" dirty="0">
                <a:latin typeface="Arial" panose="020B0604020202020204" pitchFamily="34" charset="0"/>
                <a:cs typeface="Arial" panose="020B0604020202020204" pitchFamily="34" charset="0"/>
              </a:rPr>
              <a:t>1</a:t>
            </a:r>
            <a:r>
              <a:rPr lang="en-US" sz="3200" baseline="30000" dirty="0">
                <a:latin typeface="Arial" panose="020B0604020202020204" pitchFamily="34" charset="0"/>
                <a:cs typeface="Arial" panose="020B0604020202020204" pitchFamily="34" charset="0"/>
              </a:rPr>
              <a:t>st</a:t>
            </a:r>
            <a:r>
              <a:rPr lang="en-US" sz="3200" dirty="0">
                <a:latin typeface="Arial" panose="020B0604020202020204" pitchFamily="34" charset="0"/>
                <a:cs typeface="Arial" panose="020B0604020202020204" pitchFamily="34" charset="0"/>
              </a:rPr>
              <a:t> Public Star Party/reveal on June 16th</a:t>
            </a:r>
          </a:p>
          <a:p>
            <a:pPr marL="254000" indent="0">
              <a:buNone/>
            </a:pPr>
            <a:endParaRPr lang="en-US" sz="1400" dirty="0">
              <a:latin typeface="Arial" panose="020B0604020202020204" pitchFamily="34" charset="0"/>
              <a:cs typeface="Arial" panose="020B0604020202020204" pitchFamily="34" charset="0"/>
            </a:endParaRPr>
          </a:p>
          <a:p>
            <a:pPr marL="254000" indent="0">
              <a:buNone/>
            </a:pPr>
            <a:r>
              <a:rPr lang="en-US" sz="3200" dirty="0">
                <a:latin typeface="Arial" panose="020B0604020202020204" pitchFamily="34" charset="0"/>
                <a:cs typeface="Arial" panose="020B0604020202020204" pitchFamily="34" charset="0"/>
              </a:rPr>
              <a:t>Plan</a:t>
            </a:r>
          </a:p>
          <a:p>
            <a:pPr marL="654050" lvl="1" indent="0">
              <a:buNone/>
            </a:pPr>
            <a:r>
              <a:rPr lang="en-US" sz="2400" dirty="0">
                <a:solidFill>
                  <a:schemeClr val="bg2">
                    <a:lumMod val="60000"/>
                    <a:lumOff val="40000"/>
                  </a:schemeClr>
                </a:solidFill>
                <a:latin typeface="Arial" panose="020B0604020202020204" pitchFamily="34" charset="0"/>
                <a:cs typeface="Arial" panose="020B0604020202020204" pitchFamily="34" charset="0"/>
              </a:rPr>
              <a:t>Continue with improvements:</a:t>
            </a:r>
          </a:p>
          <a:p>
            <a:pPr marL="1054100" lvl="2" indent="0">
              <a:buNone/>
            </a:pPr>
            <a:r>
              <a:rPr lang="en-US" sz="2000" dirty="0">
                <a:solidFill>
                  <a:schemeClr val="bg2">
                    <a:lumMod val="60000"/>
                    <a:lumOff val="40000"/>
                  </a:schemeClr>
                </a:solidFill>
                <a:latin typeface="Arial" panose="020B0604020202020204" pitchFamily="34" charset="0"/>
                <a:cs typeface="Arial" panose="020B0604020202020204" pitchFamily="34" charset="0"/>
              </a:rPr>
              <a:t>Improve polar alignment with </a:t>
            </a:r>
            <a:r>
              <a:rPr lang="en-US" sz="2000" dirty="0" err="1">
                <a:solidFill>
                  <a:schemeClr val="bg2">
                    <a:lumMod val="60000"/>
                    <a:lumOff val="40000"/>
                  </a:schemeClr>
                </a:solidFill>
                <a:latin typeface="Arial" panose="020B0604020202020204" pitchFamily="34" charset="0"/>
                <a:cs typeface="Arial" panose="020B0604020202020204" pitchFamily="34" charset="0"/>
              </a:rPr>
              <a:t>Tpoint</a:t>
            </a:r>
            <a:endParaRPr lang="en-US" sz="2000" dirty="0">
              <a:solidFill>
                <a:schemeClr val="bg2">
                  <a:lumMod val="60000"/>
                  <a:lumOff val="40000"/>
                </a:schemeClr>
              </a:solidFill>
              <a:latin typeface="Arial" panose="020B0604020202020204" pitchFamily="34" charset="0"/>
              <a:cs typeface="Arial" panose="020B0604020202020204" pitchFamily="34" charset="0"/>
            </a:endParaRPr>
          </a:p>
          <a:p>
            <a:pPr marL="1054100" lvl="2" indent="0">
              <a:buNone/>
            </a:pPr>
            <a:r>
              <a:rPr lang="en-US" sz="2000" dirty="0">
                <a:solidFill>
                  <a:schemeClr val="bg2">
                    <a:lumMod val="60000"/>
                    <a:lumOff val="40000"/>
                  </a:schemeClr>
                </a:solidFill>
                <a:latin typeface="Arial" panose="020B0604020202020204" pitchFamily="34" charset="0"/>
                <a:cs typeface="Arial" panose="020B0604020202020204" pitchFamily="34" charset="0"/>
              </a:rPr>
              <a:t>Complete dome controller installation</a:t>
            </a:r>
          </a:p>
          <a:p>
            <a:pPr marL="1054100" lvl="2" indent="0">
              <a:buNone/>
            </a:pPr>
            <a:r>
              <a:rPr lang="en-US" sz="2000" dirty="0">
                <a:solidFill>
                  <a:schemeClr val="bg2">
                    <a:lumMod val="60000"/>
                    <a:lumOff val="40000"/>
                  </a:schemeClr>
                </a:solidFill>
                <a:latin typeface="Arial" panose="020B0604020202020204" pitchFamily="34" charset="0"/>
                <a:cs typeface="Arial" panose="020B0604020202020204" pitchFamily="34" charset="0"/>
              </a:rPr>
              <a:t>Identify and acquire eyepieces and accessories</a:t>
            </a:r>
          </a:p>
          <a:p>
            <a:pPr marL="654050" lvl="1" indent="0">
              <a:buNone/>
            </a:pPr>
            <a:r>
              <a:rPr lang="en-US" sz="2400" dirty="0">
                <a:solidFill>
                  <a:schemeClr val="bg2">
                    <a:lumMod val="60000"/>
                    <a:lumOff val="40000"/>
                  </a:schemeClr>
                </a:solidFill>
                <a:latin typeface="Arial" panose="020B0604020202020204" pitchFamily="34" charset="0"/>
                <a:cs typeface="Arial" panose="020B0604020202020204" pitchFamily="34" charset="0"/>
              </a:rPr>
              <a:t>Train current CTO/A cadre on the Illig Scope in order to finish out this year’s star party season</a:t>
            </a:r>
          </a:p>
          <a:p>
            <a:pPr marL="654050" lvl="1" indent="0">
              <a:buNone/>
            </a:pPr>
            <a:r>
              <a:rPr lang="en-US" sz="2400" dirty="0">
                <a:solidFill>
                  <a:schemeClr val="bg2">
                    <a:lumMod val="60000"/>
                    <a:lumOff val="40000"/>
                  </a:schemeClr>
                </a:solidFill>
                <a:latin typeface="Arial" panose="020B0604020202020204" pitchFamily="34" charset="0"/>
                <a:cs typeface="Arial" panose="020B0604020202020204" pitchFamily="34" charset="0"/>
              </a:rPr>
              <a:t>Make observatory accessible for member use</a:t>
            </a:r>
          </a:p>
          <a:p>
            <a:pPr marL="654050" lvl="1" indent="0">
              <a:buNone/>
            </a:pPr>
            <a:r>
              <a:rPr lang="en-US" sz="2400" dirty="0">
                <a:solidFill>
                  <a:schemeClr val="bg2">
                    <a:lumMod val="60000"/>
                    <a:lumOff val="40000"/>
                  </a:schemeClr>
                </a:solidFill>
                <a:latin typeface="Arial" panose="020B0604020202020204" pitchFamily="34" charset="0"/>
                <a:cs typeface="Arial" panose="020B0604020202020204" pitchFamily="34" charset="0"/>
              </a:rPr>
              <a:t>Get new CTOs into the training pipeline</a:t>
            </a:r>
            <a:endParaRPr lang="en-US" dirty="0"/>
          </a:p>
        </p:txBody>
      </p:sp>
    </p:spTree>
    <p:extLst>
      <p:ext uri="{BB962C8B-B14F-4D97-AF65-F5344CB8AC3E}">
        <p14:creationId xmlns:p14="http://schemas.microsoft.com/office/powerpoint/2010/main" val="7582161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Photos from the Observatory</a:t>
            </a:r>
          </a:p>
        </p:txBody>
      </p:sp>
      <p:sp>
        <p:nvSpPr>
          <p:cNvPr id="3" name="Text Placeholder 2"/>
          <p:cNvSpPr>
            <a:spLocks noGrp="1"/>
          </p:cNvSpPr>
          <p:nvPr>
            <p:ph type="body" idx="1"/>
          </p:nvPr>
        </p:nvSpPr>
        <p:spPr/>
        <p:txBody>
          <a:bodyPr/>
          <a:lstStyle/>
          <a:p>
            <a:pPr marL="254000" indent="0">
              <a:buNone/>
            </a:pPr>
            <a:r>
              <a:rPr lang="en-US" dirty="0">
                <a:solidFill>
                  <a:schemeClr val="bg1"/>
                </a:solidFill>
                <a:latin typeface="+mn-lt"/>
              </a:rPr>
              <a:t>Caveat: Photos taken just 13 days after the Watson was removed from the pier. Lots of work ongoing and remaining to get the right sensor(s)/accessories working with the Illig scope in its new public outreach role.</a:t>
            </a:r>
          </a:p>
        </p:txBody>
      </p:sp>
    </p:spTree>
    <p:extLst>
      <p:ext uri="{BB962C8B-B14F-4D97-AF65-F5344CB8AC3E}">
        <p14:creationId xmlns:p14="http://schemas.microsoft.com/office/powerpoint/2010/main" val="33894015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28194"/>
          <a:stretch/>
        </p:blipFill>
        <p:spPr>
          <a:xfrm>
            <a:off x="1066506" y="0"/>
            <a:ext cx="7163094" cy="6857999"/>
          </a:xfrm>
          <a:prstGeom prst="rect">
            <a:avLst/>
          </a:prstGeom>
          <a:ln>
            <a:solidFill>
              <a:schemeClr val="accent1"/>
            </a:solidFill>
          </a:ln>
        </p:spPr>
      </p:pic>
      <p:sp>
        <p:nvSpPr>
          <p:cNvPr id="5" name="TextBox 4"/>
          <p:cNvSpPr txBox="1"/>
          <p:nvPr/>
        </p:nvSpPr>
        <p:spPr>
          <a:xfrm>
            <a:off x="447673" y="5724525"/>
            <a:ext cx="5562602" cy="769441"/>
          </a:xfrm>
          <a:prstGeom prst="rect">
            <a:avLst/>
          </a:prstGeom>
          <a:noFill/>
        </p:spPr>
        <p:txBody>
          <a:bodyPr wrap="square" rtlCol="0">
            <a:spAutoFit/>
          </a:bodyPr>
          <a:lstStyle/>
          <a:p>
            <a:r>
              <a:rPr lang="en-US" sz="1600" b="1" dirty="0">
                <a:solidFill>
                  <a:schemeClr val="bg1"/>
                </a:solidFill>
              </a:rPr>
              <a:t>The Illig Telescope Acquires Jupiter</a:t>
            </a:r>
          </a:p>
          <a:p>
            <a:r>
              <a:rPr lang="en-US" dirty="0">
                <a:solidFill>
                  <a:schemeClr val="bg1"/>
                </a:solidFill>
              </a:rPr>
              <a:t>HAL Public Star Party at Alpha Ridge at 8:55pm on 6/16/2018</a:t>
            </a:r>
          </a:p>
          <a:p>
            <a:r>
              <a:rPr lang="en-US" dirty="0">
                <a:solidFill>
                  <a:schemeClr val="bg1"/>
                </a:solidFill>
              </a:rPr>
              <a:t>Phil </a:t>
            </a:r>
            <a:r>
              <a:rPr lang="en-US" dirty="0" err="1">
                <a:solidFill>
                  <a:schemeClr val="bg1"/>
                </a:solidFill>
              </a:rPr>
              <a:t>Whitebloom</a:t>
            </a:r>
            <a:endParaRPr lang="en-US" dirty="0">
              <a:solidFill>
                <a:schemeClr val="bg1"/>
              </a:solidFill>
            </a:endParaRPr>
          </a:p>
        </p:txBody>
      </p:sp>
    </p:spTree>
    <p:extLst>
      <p:ext uri="{BB962C8B-B14F-4D97-AF65-F5344CB8AC3E}">
        <p14:creationId xmlns:p14="http://schemas.microsoft.com/office/powerpoint/2010/main" val="18584898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smtClean="0">
                <a:solidFill>
                  <a:schemeClr val="lt1"/>
                </a:solidFill>
                <a:latin typeface="Calibri"/>
                <a:ea typeface="Calibri"/>
                <a:cs typeface="Calibri"/>
                <a:sym typeface="Calibri"/>
              </a:rPr>
              <a:t>6</a:t>
            </a:fld>
            <a:endParaRPr lang="en-US" sz="1200">
              <a:solidFill>
                <a:schemeClr val="lt1"/>
              </a:solidFill>
              <a:latin typeface="Calibri"/>
              <a:ea typeface="Calibri"/>
              <a:cs typeface="Calibri"/>
              <a:sym typeface="Calibri"/>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944" y="76201"/>
            <a:ext cx="8023310" cy="5937250"/>
          </a:xfrm>
          <a:prstGeom prst="rect">
            <a:avLst/>
          </a:prstGeom>
        </p:spPr>
      </p:pic>
      <p:sp>
        <p:nvSpPr>
          <p:cNvPr id="5" name="TextBox 4"/>
          <p:cNvSpPr txBox="1"/>
          <p:nvPr/>
        </p:nvSpPr>
        <p:spPr>
          <a:xfrm>
            <a:off x="723900" y="5514975"/>
            <a:ext cx="3857625" cy="769441"/>
          </a:xfrm>
          <a:prstGeom prst="rect">
            <a:avLst/>
          </a:prstGeom>
          <a:noFill/>
        </p:spPr>
        <p:txBody>
          <a:bodyPr wrap="square" rtlCol="0">
            <a:spAutoFit/>
          </a:bodyPr>
          <a:lstStyle/>
          <a:p>
            <a:r>
              <a:rPr lang="en-US" sz="1600" b="1" dirty="0">
                <a:solidFill>
                  <a:schemeClr val="bg1"/>
                </a:solidFill>
              </a:rPr>
              <a:t>Jupiter, GRS and Io Transit/Shadow</a:t>
            </a:r>
            <a:endParaRPr lang="en-US" b="1" dirty="0">
              <a:solidFill>
                <a:schemeClr val="bg1"/>
              </a:solidFill>
            </a:endParaRPr>
          </a:p>
          <a:p>
            <a:r>
              <a:rPr lang="en-US" dirty="0">
                <a:solidFill>
                  <a:schemeClr val="bg1"/>
                </a:solidFill>
              </a:rPr>
              <a:t>June 16, 2018</a:t>
            </a:r>
          </a:p>
          <a:p>
            <a:r>
              <a:rPr lang="en-US" dirty="0">
                <a:solidFill>
                  <a:schemeClr val="bg1"/>
                </a:solidFill>
              </a:rPr>
              <a:t>Capture and Stack by Mike Krauss</a:t>
            </a:r>
          </a:p>
        </p:txBody>
      </p:sp>
    </p:spTree>
    <p:extLst>
      <p:ext uri="{BB962C8B-B14F-4D97-AF65-F5344CB8AC3E}">
        <p14:creationId xmlns:p14="http://schemas.microsoft.com/office/powerpoint/2010/main" val="22661203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571500"/>
            <a:ext cx="7620000" cy="5715000"/>
          </a:xfrm>
          <a:prstGeom prst="rect">
            <a:avLst/>
          </a:prstGeom>
        </p:spPr>
      </p:pic>
      <p:sp>
        <p:nvSpPr>
          <p:cNvPr id="3" name="Slide Number Placeholder 2"/>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smtClean="0">
                <a:solidFill>
                  <a:schemeClr val="lt1"/>
                </a:solidFill>
                <a:latin typeface="Calibri"/>
                <a:ea typeface="Calibri"/>
                <a:cs typeface="Calibri"/>
                <a:sym typeface="Calibri"/>
              </a:rPr>
              <a:t>7</a:t>
            </a:fld>
            <a:endParaRPr lang="en-US" sz="1200">
              <a:solidFill>
                <a:schemeClr val="lt1"/>
              </a:solidFill>
              <a:latin typeface="Calibri"/>
              <a:ea typeface="Calibri"/>
              <a:cs typeface="Calibri"/>
              <a:sym typeface="Calibri"/>
            </a:endParaRPr>
          </a:p>
        </p:txBody>
      </p:sp>
      <p:sp>
        <p:nvSpPr>
          <p:cNvPr id="4" name="TextBox 3"/>
          <p:cNvSpPr txBox="1"/>
          <p:nvPr/>
        </p:nvSpPr>
        <p:spPr>
          <a:xfrm>
            <a:off x="723900" y="5514975"/>
            <a:ext cx="3857625" cy="769441"/>
          </a:xfrm>
          <a:prstGeom prst="rect">
            <a:avLst/>
          </a:prstGeom>
          <a:noFill/>
        </p:spPr>
        <p:txBody>
          <a:bodyPr wrap="square" rtlCol="0">
            <a:spAutoFit/>
          </a:bodyPr>
          <a:lstStyle/>
          <a:p>
            <a:r>
              <a:rPr lang="en-US" sz="1600" b="1" dirty="0">
                <a:solidFill>
                  <a:schemeClr val="bg1"/>
                </a:solidFill>
              </a:rPr>
              <a:t>Jupiter, GRS and Io Transit/Shadow</a:t>
            </a:r>
            <a:endParaRPr lang="en-US" b="1" dirty="0">
              <a:solidFill>
                <a:schemeClr val="bg1"/>
              </a:solidFill>
            </a:endParaRPr>
          </a:p>
          <a:p>
            <a:r>
              <a:rPr lang="en-US" dirty="0">
                <a:solidFill>
                  <a:schemeClr val="bg1"/>
                </a:solidFill>
              </a:rPr>
              <a:t>June 16, 2018</a:t>
            </a:r>
          </a:p>
          <a:p>
            <a:r>
              <a:rPr lang="en-US" dirty="0">
                <a:solidFill>
                  <a:schemeClr val="bg1"/>
                </a:solidFill>
              </a:rPr>
              <a:t>Capture and Stack by Mike Krauss</a:t>
            </a:r>
          </a:p>
        </p:txBody>
      </p:sp>
    </p:spTree>
    <p:extLst>
      <p:ext uri="{BB962C8B-B14F-4D97-AF65-F5344CB8AC3E}">
        <p14:creationId xmlns:p14="http://schemas.microsoft.com/office/powerpoint/2010/main" val="25527403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35417" t="22219" r="22917" b="27231"/>
          <a:stretch/>
        </p:blipFill>
        <p:spPr>
          <a:xfrm>
            <a:off x="1355725" y="927607"/>
            <a:ext cx="6451600" cy="5204291"/>
          </a:xfrm>
          <a:prstGeom prst="rect">
            <a:avLst/>
          </a:prstGeom>
        </p:spPr>
      </p:pic>
      <p:sp>
        <p:nvSpPr>
          <p:cNvPr id="3" name="Slide Number Placeholder 2"/>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smtClean="0">
                <a:solidFill>
                  <a:schemeClr val="lt1"/>
                </a:solidFill>
                <a:latin typeface="Calibri"/>
                <a:ea typeface="Calibri"/>
                <a:cs typeface="Calibri"/>
                <a:sym typeface="Calibri"/>
              </a:rPr>
              <a:t>8</a:t>
            </a:fld>
            <a:endParaRPr lang="en-US" sz="1200">
              <a:solidFill>
                <a:schemeClr val="lt1"/>
              </a:solidFill>
              <a:latin typeface="Calibri"/>
              <a:ea typeface="Calibri"/>
              <a:cs typeface="Calibri"/>
              <a:sym typeface="Calibri"/>
            </a:endParaRPr>
          </a:p>
        </p:txBody>
      </p:sp>
      <p:sp>
        <p:nvSpPr>
          <p:cNvPr id="6" name="TextBox 5"/>
          <p:cNvSpPr txBox="1"/>
          <p:nvPr/>
        </p:nvSpPr>
        <p:spPr>
          <a:xfrm>
            <a:off x="723900" y="5514975"/>
            <a:ext cx="3857625" cy="769441"/>
          </a:xfrm>
          <a:prstGeom prst="rect">
            <a:avLst/>
          </a:prstGeom>
          <a:noFill/>
        </p:spPr>
        <p:txBody>
          <a:bodyPr wrap="square" rtlCol="0">
            <a:spAutoFit/>
          </a:bodyPr>
          <a:lstStyle/>
          <a:p>
            <a:r>
              <a:rPr lang="en-US" sz="1600" b="1" dirty="0">
                <a:solidFill>
                  <a:schemeClr val="bg1"/>
                </a:solidFill>
              </a:rPr>
              <a:t>Whirlpool Galaxy (M51)</a:t>
            </a:r>
            <a:endParaRPr lang="en-US" b="1" dirty="0">
              <a:solidFill>
                <a:schemeClr val="bg1"/>
              </a:solidFill>
            </a:endParaRPr>
          </a:p>
          <a:p>
            <a:r>
              <a:rPr lang="en-US" dirty="0">
                <a:solidFill>
                  <a:schemeClr val="bg1"/>
                </a:solidFill>
              </a:rPr>
              <a:t>June 16, 2018</a:t>
            </a:r>
          </a:p>
          <a:p>
            <a:r>
              <a:rPr lang="en-US" dirty="0">
                <a:solidFill>
                  <a:schemeClr val="bg1"/>
                </a:solidFill>
              </a:rPr>
              <a:t>Chas Rimpo and David Stein</a:t>
            </a:r>
          </a:p>
        </p:txBody>
      </p:sp>
    </p:spTree>
    <p:extLst>
      <p:ext uri="{BB962C8B-B14F-4D97-AF65-F5344CB8AC3E}">
        <p14:creationId xmlns:p14="http://schemas.microsoft.com/office/powerpoint/2010/main" val="7221699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3333" t="10000" r="19028" b="6543"/>
          <a:stretch/>
        </p:blipFill>
        <p:spPr>
          <a:xfrm rot="10800000">
            <a:off x="1040046" y="749300"/>
            <a:ext cx="7319409" cy="5080000"/>
          </a:xfrm>
          <a:prstGeom prst="rect">
            <a:avLst/>
          </a:prstGeom>
        </p:spPr>
      </p:pic>
      <p:sp>
        <p:nvSpPr>
          <p:cNvPr id="3" name="Slide Number Placeholder 2"/>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smtClean="0">
                <a:solidFill>
                  <a:schemeClr val="lt1"/>
                </a:solidFill>
                <a:latin typeface="Calibri"/>
                <a:ea typeface="Calibri"/>
                <a:cs typeface="Calibri"/>
                <a:sym typeface="Calibri"/>
              </a:rPr>
              <a:t>9</a:t>
            </a:fld>
            <a:endParaRPr lang="en-US" sz="1200" dirty="0">
              <a:solidFill>
                <a:schemeClr val="lt1"/>
              </a:solidFill>
              <a:latin typeface="Calibri"/>
              <a:ea typeface="Calibri"/>
              <a:cs typeface="Calibri"/>
              <a:sym typeface="Calibri"/>
            </a:endParaRPr>
          </a:p>
        </p:txBody>
      </p:sp>
      <p:sp>
        <p:nvSpPr>
          <p:cNvPr id="4" name="TextBox 3"/>
          <p:cNvSpPr txBox="1"/>
          <p:nvPr/>
        </p:nvSpPr>
        <p:spPr>
          <a:xfrm>
            <a:off x="723900" y="5514975"/>
            <a:ext cx="3857625" cy="984885"/>
          </a:xfrm>
          <a:prstGeom prst="rect">
            <a:avLst/>
          </a:prstGeom>
          <a:noFill/>
        </p:spPr>
        <p:txBody>
          <a:bodyPr wrap="square" rtlCol="0">
            <a:spAutoFit/>
          </a:bodyPr>
          <a:lstStyle/>
          <a:p>
            <a:r>
              <a:rPr lang="en-US" sz="1600" b="1" dirty="0">
                <a:solidFill>
                  <a:schemeClr val="bg1"/>
                </a:solidFill>
              </a:rPr>
              <a:t>M81 and M82</a:t>
            </a:r>
            <a:endParaRPr lang="en-US" b="1" dirty="0">
              <a:solidFill>
                <a:schemeClr val="bg1"/>
              </a:solidFill>
            </a:endParaRPr>
          </a:p>
          <a:p>
            <a:r>
              <a:rPr lang="en-US" dirty="0">
                <a:solidFill>
                  <a:schemeClr val="bg1"/>
                </a:solidFill>
              </a:rPr>
              <a:t>Smartphone snapshot of the flat panel display</a:t>
            </a:r>
          </a:p>
          <a:p>
            <a:r>
              <a:rPr lang="en-US" dirty="0">
                <a:solidFill>
                  <a:schemeClr val="bg1"/>
                </a:solidFill>
              </a:rPr>
              <a:t>June 16, 2018</a:t>
            </a:r>
          </a:p>
          <a:p>
            <a:r>
              <a:rPr lang="en-US" dirty="0">
                <a:solidFill>
                  <a:schemeClr val="bg1"/>
                </a:solidFill>
              </a:rPr>
              <a:t>David Stein</a:t>
            </a:r>
          </a:p>
        </p:txBody>
      </p:sp>
    </p:spTree>
    <p:extLst>
      <p:ext uri="{BB962C8B-B14F-4D97-AF65-F5344CB8AC3E}">
        <p14:creationId xmlns:p14="http://schemas.microsoft.com/office/powerpoint/2010/main" val="918112029"/>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00"/>
      </a:hlink>
      <a:folHlink>
        <a:srgbClr val="FFFF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87831</TotalTime>
  <Words>661</Words>
  <Application>Microsoft Office PowerPoint</Application>
  <PresentationFormat>On-screen Show (4:3)</PresentationFormat>
  <Paragraphs>110</Paragraphs>
  <Slides>23</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 Black</vt:lpstr>
      <vt:lpstr>Times New Roman</vt:lpstr>
      <vt:lpstr>Calibri</vt:lpstr>
      <vt:lpstr>Arial</vt:lpstr>
      <vt:lpstr>Tahoma</vt:lpstr>
      <vt:lpstr>Office Theme</vt:lpstr>
      <vt:lpstr>PowerPoint Presentation</vt:lpstr>
      <vt:lpstr>PowerPoint Presentation</vt:lpstr>
      <vt:lpstr>Observatory Report Director: Joel Goodman</vt:lpstr>
      <vt:lpstr>Photos from the Observatory</vt:lpstr>
      <vt:lpstr>PowerPoint Presentation</vt:lpstr>
      <vt:lpstr>PowerPoint Presentation</vt:lpstr>
      <vt:lpstr>PowerPoint Presentation</vt:lpstr>
      <vt:lpstr>PowerPoint Presentation</vt:lpstr>
      <vt:lpstr>PowerPoint Presentation</vt:lpstr>
      <vt:lpstr>PowerPoint Presentation</vt:lpstr>
      <vt:lpstr>Upcoming Events</vt:lpstr>
      <vt:lpstr>Three Oppositions in 79 Days!</vt:lpstr>
      <vt:lpstr>Venus</vt:lpstr>
      <vt:lpstr>PowerPoint Presentation</vt:lpstr>
      <vt:lpstr>Member  Astrophotos and Sketches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Jim Johnson</dc:creator>
  <cp:lastModifiedBy>Charles Rimpo</cp:lastModifiedBy>
  <cp:revision>156</cp:revision>
  <dcterms:modified xsi:type="dcterms:W3CDTF">2018-06-22T12:06:53Z</dcterms:modified>
</cp:coreProperties>
</file>